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4" r:id="rId2"/>
  </p:sldMasterIdLst>
  <p:notesMasterIdLst>
    <p:notesMasterId r:id="rId24"/>
  </p:notesMasterIdLst>
  <p:handoutMasterIdLst>
    <p:handoutMasterId r:id="rId25"/>
  </p:handoutMasterIdLst>
  <p:sldIdLst>
    <p:sldId id="256" r:id="rId3"/>
    <p:sldId id="471" r:id="rId4"/>
    <p:sldId id="465" r:id="rId5"/>
    <p:sldId id="449" r:id="rId6"/>
    <p:sldId id="450" r:id="rId7"/>
    <p:sldId id="455" r:id="rId8"/>
    <p:sldId id="460" r:id="rId9"/>
    <p:sldId id="463" r:id="rId10"/>
    <p:sldId id="461" r:id="rId11"/>
    <p:sldId id="457" r:id="rId12"/>
    <p:sldId id="456" r:id="rId13"/>
    <p:sldId id="462" r:id="rId14"/>
    <p:sldId id="466" r:id="rId15"/>
    <p:sldId id="468" r:id="rId16"/>
    <p:sldId id="459" r:id="rId17"/>
    <p:sldId id="451" r:id="rId18"/>
    <p:sldId id="467" r:id="rId19"/>
    <p:sldId id="472" r:id="rId20"/>
    <p:sldId id="473" r:id="rId21"/>
    <p:sldId id="474" r:id="rId22"/>
    <p:sldId id="475" r:id="rId23"/>
  </p:sldIdLst>
  <p:sldSz cx="9144000" cy="6858000" type="screen4x3"/>
  <p:notesSz cx="6997700" cy="9283700"/>
  <p:defaultTextStyle>
    <a:defPPr>
      <a:defRPr lang="en-US"/>
    </a:defPPr>
    <a:lvl1pPr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1pPr>
    <a:lvl2pPr marL="4572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2pPr>
    <a:lvl3pPr marL="9144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3pPr>
    <a:lvl4pPr marL="13716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4pPr>
    <a:lvl5pPr marL="18288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5">
          <p15:clr>
            <a:srgbClr val="A4A3A4"/>
          </p15:clr>
        </p15:guide>
        <p15:guide id="2" pos="2205">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ürg von Känel"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3333CC"/>
    <a:srgbClr val="FF0000"/>
    <a:srgbClr val="99CC00"/>
    <a:srgbClr val="CCFF99"/>
    <a:srgbClr val="FFCC66"/>
    <a:srgbClr val="CCFF66"/>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934" autoAdjust="0"/>
    <p:restoredTop sz="72298" autoAdjust="0"/>
  </p:normalViewPr>
  <p:slideViewPr>
    <p:cSldViewPr snapToGrid="0">
      <p:cViewPr varScale="1">
        <p:scale>
          <a:sx n="111" d="100"/>
          <a:sy n="111" d="100"/>
        </p:scale>
        <p:origin x="1998" y="96"/>
      </p:cViewPr>
      <p:guideLst>
        <p:guide orient="horz" pos="2160"/>
        <p:guide pos="2880"/>
      </p:guideLst>
    </p:cSldViewPr>
  </p:slideViewPr>
  <p:notesTextViewPr>
    <p:cViewPr>
      <p:scale>
        <a:sx n="25" d="100"/>
        <a:sy n="25" d="100"/>
      </p:scale>
      <p:origin x="0" y="0"/>
    </p:cViewPr>
  </p:notesTextViewPr>
  <p:sorterViewPr>
    <p:cViewPr>
      <p:scale>
        <a:sx n="66" d="100"/>
        <a:sy n="66" d="100"/>
      </p:scale>
      <p:origin x="0" y="0"/>
    </p:cViewPr>
  </p:sorterViewPr>
  <p:notesViewPr>
    <p:cSldViewPr snapToGrid="0">
      <p:cViewPr varScale="1">
        <p:scale>
          <a:sx n="44" d="100"/>
          <a:sy n="44" d="100"/>
        </p:scale>
        <p:origin x="-1116" y="-114"/>
      </p:cViewPr>
      <p:guideLst>
        <p:guide orient="horz" pos="2925"/>
        <p:guide pos="220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hdr" sz="quarter"/>
          </p:nvPr>
        </p:nvSpPr>
        <p:spPr bwMode="auto">
          <a:xfrm>
            <a:off x="3967163" y="0"/>
            <a:ext cx="3030537"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t" anchorCtr="0" compatLnSpc="1">
            <a:prstTxWarp prst="textNoShape">
              <a:avLst/>
            </a:prstTxWarp>
          </a:bodyPr>
          <a:lstStyle>
            <a:lvl1pPr algn="r" defTabSz="931863">
              <a:lnSpc>
                <a:spcPct val="100000"/>
              </a:lnSpc>
              <a:spcBef>
                <a:spcPct val="0"/>
              </a:spcBef>
              <a:defRPr sz="1200" b="0"/>
            </a:lvl1pPr>
          </a:lstStyle>
          <a:p>
            <a:r>
              <a:rPr lang="en-US" altLang="en-US"/>
              <a:t>2006 GTO External.ppt</a:t>
            </a:r>
          </a:p>
        </p:txBody>
      </p:sp>
      <p:sp>
        <p:nvSpPr>
          <p:cNvPr id="31747" name="Rectangle 3"/>
          <p:cNvSpPr>
            <a:spLocks noGrp="1" noChangeArrowheads="1"/>
          </p:cNvSpPr>
          <p:nvPr>
            <p:ph type="dt" sz="quarter" idx="1"/>
          </p:nvPr>
        </p:nvSpPr>
        <p:spPr bwMode="auto">
          <a:xfrm>
            <a:off x="0" y="0"/>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t" anchorCtr="0" compatLnSpc="1">
            <a:prstTxWarp prst="textNoShape">
              <a:avLst/>
            </a:prstTxWarp>
          </a:bodyPr>
          <a:lstStyle>
            <a:lvl1pPr defTabSz="931863">
              <a:lnSpc>
                <a:spcPct val="100000"/>
              </a:lnSpc>
              <a:spcBef>
                <a:spcPct val="0"/>
              </a:spcBef>
              <a:defRPr sz="1200" b="0"/>
            </a:lvl1pPr>
          </a:lstStyle>
          <a:p>
            <a:endParaRPr lang="en-US" altLang="en-US"/>
          </a:p>
        </p:txBody>
      </p:sp>
      <p:sp>
        <p:nvSpPr>
          <p:cNvPr id="31748" name="Rectangle 4"/>
          <p:cNvSpPr>
            <a:spLocks noGrp="1" noChangeArrowheads="1"/>
          </p:cNvSpPr>
          <p:nvPr>
            <p:ph type="ftr" sz="quarter" idx="2"/>
          </p:nvPr>
        </p:nvSpPr>
        <p:spPr bwMode="auto">
          <a:xfrm>
            <a:off x="0" y="8818563"/>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b" anchorCtr="0" compatLnSpc="1">
            <a:prstTxWarp prst="textNoShape">
              <a:avLst/>
            </a:prstTxWarp>
          </a:bodyPr>
          <a:lstStyle>
            <a:lvl1pPr defTabSz="931863">
              <a:lnSpc>
                <a:spcPct val="100000"/>
              </a:lnSpc>
              <a:spcBef>
                <a:spcPct val="0"/>
              </a:spcBef>
              <a:defRPr sz="1200" b="0"/>
            </a:lvl1pPr>
          </a:lstStyle>
          <a:p>
            <a:endParaRPr lang="en-US" altLang="en-US"/>
          </a:p>
        </p:txBody>
      </p:sp>
      <p:sp>
        <p:nvSpPr>
          <p:cNvPr id="31749" name="Rectangle 5"/>
          <p:cNvSpPr>
            <a:spLocks noGrp="1" noChangeArrowheads="1"/>
          </p:cNvSpPr>
          <p:nvPr>
            <p:ph type="sldNum" sz="quarter" idx="3"/>
          </p:nvPr>
        </p:nvSpPr>
        <p:spPr bwMode="auto">
          <a:xfrm>
            <a:off x="1995488" y="42863"/>
            <a:ext cx="3032125" cy="46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b" anchorCtr="0" compatLnSpc="1">
            <a:prstTxWarp prst="textNoShape">
              <a:avLst/>
            </a:prstTxWarp>
          </a:bodyPr>
          <a:lstStyle>
            <a:lvl1pPr algn="ctr" defTabSz="931863">
              <a:lnSpc>
                <a:spcPct val="100000"/>
              </a:lnSpc>
              <a:spcBef>
                <a:spcPct val="0"/>
              </a:spcBef>
              <a:defRPr sz="1200" b="0"/>
            </a:lvl1pPr>
          </a:lstStyle>
          <a:p>
            <a:fld id="{03BFC9AD-41C2-4DEE-BB28-926AFA951E41}" type="slidenum">
              <a:rPr lang="en-US" altLang="en-US"/>
              <a:pPr/>
              <a:t>‹#›</a:t>
            </a:fld>
            <a:endParaRPr lang="en-US" altLang="en-US"/>
          </a:p>
        </p:txBody>
      </p:sp>
    </p:spTree>
    <p:extLst>
      <p:ext uri="{BB962C8B-B14F-4D97-AF65-F5344CB8AC3E}">
        <p14:creationId xmlns:p14="http://schemas.microsoft.com/office/powerpoint/2010/main" val="42931518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t" anchorCtr="0" compatLnSpc="1">
            <a:prstTxWarp prst="textNoShape">
              <a:avLst/>
            </a:prstTxWarp>
          </a:bodyPr>
          <a:lstStyle>
            <a:lvl1pPr defTabSz="931863">
              <a:lnSpc>
                <a:spcPct val="100000"/>
              </a:lnSpc>
              <a:spcBef>
                <a:spcPct val="0"/>
              </a:spcBef>
              <a:defRPr sz="1200" b="0"/>
            </a:lvl1pPr>
          </a:lstStyle>
          <a:p>
            <a:r>
              <a:rPr lang="en-US" altLang="en-US"/>
              <a:t>2006 GTO External.ppt</a:t>
            </a:r>
          </a:p>
        </p:txBody>
      </p:sp>
      <p:sp>
        <p:nvSpPr>
          <p:cNvPr id="8195" name="Rectangle 3"/>
          <p:cNvSpPr>
            <a:spLocks noGrp="1" noChangeArrowheads="1"/>
          </p:cNvSpPr>
          <p:nvPr>
            <p:ph type="dt" idx="1"/>
          </p:nvPr>
        </p:nvSpPr>
        <p:spPr bwMode="auto">
          <a:xfrm>
            <a:off x="3965575" y="0"/>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t" anchorCtr="0" compatLnSpc="1">
            <a:prstTxWarp prst="textNoShape">
              <a:avLst/>
            </a:prstTxWarp>
          </a:bodyPr>
          <a:lstStyle>
            <a:lvl1pPr algn="r" defTabSz="931863">
              <a:lnSpc>
                <a:spcPct val="100000"/>
              </a:lnSpc>
              <a:spcBef>
                <a:spcPct val="0"/>
              </a:spcBef>
              <a:defRPr sz="1200" b="0"/>
            </a:lvl1pPr>
          </a:lstStyle>
          <a:p>
            <a:endParaRPr lang="en-US" altLang="en-US"/>
          </a:p>
        </p:txBody>
      </p:sp>
      <p:sp>
        <p:nvSpPr>
          <p:cNvPr id="8196" name="Rectangle 4"/>
          <p:cNvSpPr>
            <a:spLocks noGrp="1" noRot="1" noChangeAspect="1" noChangeArrowheads="1" noTextEdit="1"/>
          </p:cNvSpPr>
          <p:nvPr>
            <p:ph type="sldImg" idx="2"/>
          </p:nvPr>
        </p:nvSpPr>
        <p:spPr bwMode="auto">
          <a:xfrm>
            <a:off x="1177925" y="696913"/>
            <a:ext cx="4640263" cy="34798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700088" y="4410075"/>
            <a:ext cx="559752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198" name="Rectangle 6"/>
          <p:cNvSpPr>
            <a:spLocks noGrp="1" noChangeArrowheads="1"/>
          </p:cNvSpPr>
          <p:nvPr>
            <p:ph type="ftr" sz="quarter" idx="4"/>
          </p:nvPr>
        </p:nvSpPr>
        <p:spPr bwMode="auto">
          <a:xfrm>
            <a:off x="0" y="8818563"/>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b" anchorCtr="0" compatLnSpc="1">
            <a:prstTxWarp prst="textNoShape">
              <a:avLst/>
            </a:prstTxWarp>
          </a:bodyPr>
          <a:lstStyle>
            <a:lvl1pPr defTabSz="931863">
              <a:lnSpc>
                <a:spcPct val="100000"/>
              </a:lnSpc>
              <a:spcBef>
                <a:spcPct val="0"/>
              </a:spcBef>
              <a:defRPr sz="1200" b="0"/>
            </a:lvl1pPr>
          </a:lstStyle>
          <a:p>
            <a:endParaRPr lang="en-US" altLang="en-US"/>
          </a:p>
        </p:txBody>
      </p:sp>
      <p:sp>
        <p:nvSpPr>
          <p:cNvPr id="8199" name="Rectangle 7"/>
          <p:cNvSpPr>
            <a:spLocks noGrp="1" noChangeArrowheads="1"/>
          </p:cNvSpPr>
          <p:nvPr>
            <p:ph type="sldNum" sz="quarter" idx="5"/>
          </p:nvPr>
        </p:nvSpPr>
        <p:spPr bwMode="auto">
          <a:xfrm>
            <a:off x="3965575" y="8818563"/>
            <a:ext cx="3030538"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999" tIns="46500" rIns="92999" bIns="46500" numCol="1" anchor="b" anchorCtr="0" compatLnSpc="1">
            <a:prstTxWarp prst="textNoShape">
              <a:avLst/>
            </a:prstTxWarp>
          </a:bodyPr>
          <a:lstStyle>
            <a:lvl1pPr algn="r" defTabSz="931863">
              <a:lnSpc>
                <a:spcPct val="100000"/>
              </a:lnSpc>
              <a:spcBef>
                <a:spcPct val="0"/>
              </a:spcBef>
              <a:defRPr sz="1200" b="0"/>
            </a:lvl1pPr>
          </a:lstStyle>
          <a:p>
            <a:fld id="{726AAFB3-25A8-4DAC-A6C8-47E5CF1B20A8}" type="slidenum">
              <a:rPr lang="en-US" altLang="en-US"/>
              <a:pPr/>
              <a:t>‹#›</a:t>
            </a:fld>
            <a:endParaRPr lang="en-US" altLang="en-US"/>
          </a:p>
        </p:txBody>
      </p:sp>
    </p:spTree>
    <p:extLst>
      <p:ext uri="{BB962C8B-B14F-4D97-AF65-F5344CB8AC3E}">
        <p14:creationId xmlns:p14="http://schemas.microsoft.com/office/powerpoint/2010/main" val="3505348783"/>
      </p:ext>
    </p:extLst>
  </p:cSld>
  <p:clrMap bg1="lt1" tx1="dk1" bg2="lt2" tx2="dk2" accent1="accent1" accent2="accent2" accent3="accent3" accent4="accent4" accent5="accent5" accent6="accent6" hlink="hlink" folHlink="folHlink"/>
  <p:hf ftr="0" dt="0"/>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38B20F23-5AC4-422D-B31B-BBADBC46590B}" type="slidenum">
              <a:rPr lang="en-US" altLang="en-US"/>
              <a:pPr/>
              <a:t>1</a:t>
            </a:fld>
            <a:endParaRPr lang="en-US" altLang="en-US"/>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1972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305DC4CA-2587-4195-840B-F24F124B0601}" type="slidenum">
              <a:rPr lang="en-US" altLang="en-US"/>
              <a:pPr/>
              <a:t>3</a:t>
            </a:fld>
            <a:endParaRPr lang="en-US" altLang="en-US"/>
          </a:p>
        </p:txBody>
      </p:sp>
      <p:sp>
        <p:nvSpPr>
          <p:cNvPr id="566274" name="Rectangle 2"/>
          <p:cNvSpPr>
            <a:spLocks noGrp="1" noRot="1" noChangeAspect="1" noChangeArrowheads="1" noTextEdit="1"/>
          </p:cNvSpPr>
          <p:nvPr>
            <p:ph type="sldImg"/>
          </p:nvPr>
        </p:nvSpPr>
        <p:spPr>
          <a:ln/>
        </p:spPr>
      </p:sp>
      <p:sp>
        <p:nvSpPr>
          <p:cNvPr id="56627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129391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6B9DEA84-E924-459B-A0E1-C81651643C15}" type="slidenum">
              <a:rPr lang="en-US" altLang="en-US"/>
              <a:pPr/>
              <a:t>4</a:t>
            </a:fld>
            <a:endParaRPr lang="en-US" altLang="en-US"/>
          </a:p>
        </p:txBody>
      </p:sp>
      <p:sp>
        <p:nvSpPr>
          <p:cNvPr id="525314" name="Rectangle 2"/>
          <p:cNvSpPr>
            <a:spLocks noGrp="1" noRot="1" noChangeAspect="1" noChangeArrowheads="1" noTextEdit="1"/>
          </p:cNvSpPr>
          <p:nvPr>
            <p:ph type="sldImg"/>
          </p:nvPr>
        </p:nvSpPr>
        <p:spPr>
          <a:ln/>
        </p:spPr>
      </p:sp>
      <p:sp>
        <p:nvSpPr>
          <p:cNvPr id="5253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757553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9297582A-E97B-4C18-B4F5-DF1808DD1D6F}" type="slidenum">
              <a:rPr lang="en-US" altLang="en-US"/>
              <a:pPr/>
              <a:t>5</a:t>
            </a:fld>
            <a:endParaRPr lang="en-US" altLang="en-US"/>
          </a:p>
        </p:txBody>
      </p:sp>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607556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2B611C39-AC48-47B6-86B1-620BC0F62400}" type="slidenum">
              <a:rPr lang="en-US" altLang="en-US"/>
              <a:pPr/>
              <a:t>6</a:t>
            </a:fld>
            <a:endParaRPr lang="en-US" altLang="en-US"/>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33211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84E7EE7D-3B3A-49FF-868C-49C361A016E9}" type="slidenum">
              <a:rPr lang="en-US" altLang="en-US"/>
              <a:pPr/>
              <a:t>7</a:t>
            </a:fld>
            <a:endParaRPr lang="en-US" altLang="en-US"/>
          </a:p>
        </p:txBody>
      </p:sp>
      <p:sp>
        <p:nvSpPr>
          <p:cNvPr id="551938" name="Rectangle 2"/>
          <p:cNvSpPr>
            <a:spLocks noGrp="1" noRot="1" noChangeAspect="1" noChangeArrowheads="1" noTextEdit="1"/>
          </p:cNvSpPr>
          <p:nvPr>
            <p:ph type="sldImg"/>
          </p:nvPr>
        </p:nvSpPr>
        <p:spPr>
          <a:ln/>
        </p:spPr>
      </p:sp>
      <p:sp>
        <p:nvSpPr>
          <p:cNvPr id="551939"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0740633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F8B8C672-2AB3-4F84-8D9E-EA7E45F1344A}" type="slidenum">
              <a:rPr lang="en-US" altLang="en-US"/>
              <a:pPr/>
              <a:t>8</a:t>
            </a:fld>
            <a:endParaRPr lang="en-US" altLang="en-US"/>
          </a:p>
        </p:txBody>
      </p:sp>
      <p:sp>
        <p:nvSpPr>
          <p:cNvPr id="560130" name="Rectangle 2"/>
          <p:cNvSpPr>
            <a:spLocks noGrp="1" noRot="1" noChangeAspect="1" noChangeArrowheads="1" noTextEdit="1"/>
          </p:cNvSpPr>
          <p:nvPr>
            <p:ph type="sldImg"/>
          </p:nvPr>
        </p:nvSpPr>
        <p:spPr>
          <a:ln/>
        </p:spPr>
      </p:sp>
      <p:sp>
        <p:nvSpPr>
          <p:cNvPr id="56013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3015394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6AEF0AC7-2DB4-433A-A81B-D9ACD5B9D077}" type="slidenum">
              <a:rPr lang="en-US" altLang="en-US"/>
              <a:pPr/>
              <a:t>9</a:t>
            </a:fld>
            <a:endParaRPr lang="en-US" alt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5249955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CD2C1CC4-70BE-4D72-BD0D-B7057BF26F1D}" type="slidenum">
              <a:rPr lang="en-US" altLang="en-US"/>
              <a:pPr/>
              <a:t>10</a:t>
            </a:fld>
            <a:endParaRPr lang="en-US" altLang="en-US"/>
          </a:p>
        </p:txBody>
      </p:sp>
      <p:sp>
        <p:nvSpPr>
          <p:cNvPr id="545794" name="Rectangle 2"/>
          <p:cNvSpPr>
            <a:spLocks noGrp="1" noRot="1" noChangeAspect="1" noChangeArrowheads="1" noTextEdit="1"/>
          </p:cNvSpPr>
          <p:nvPr>
            <p:ph type="sldImg"/>
          </p:nvPr>
        </p:nvSpPr>
        <p:spPr>
          <a:ln/>
        </p:spPr>
      </p:sp>
      <p:sp>
        <p:nvSpPr>
          <p:cNvPr id="54579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278340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9F01D8DA-2DB0-4AA3-B9A6-8AEEE868AE87}" type="slidenum">
              <a:rPr lang="en-US" altLang="en-US"/>
              <a:pPr/>
              <a:t>11</a:t>
            </a:fld>
            <a:endParaRPr lang="en-US" altLang="en-US"/>
          </a:p>
        </p:txBody>
      </p:sp>
      <p:sp>
        <p:nvSpPr>
          <p:cNvPr id="543746" name="Rectangle 2"/>
          <p:cNvSpPr>
            <a:spLocks noGrp="1" noRot="1" noChangeAspect="1" noChangeArrowheads="1" noTextEdit="1"/>
          </p:cNvSpPr>
          <p:nvPr>
            <p:ph type="sldImg"/>
          </p:nvPr>
        </p:nvSpPr>
        <p:spPr>
          <a:ln/>
        </p:spPr>
      </p:sp>
      <p:sp>
        <p:nvSpPr>
          <p:cNvPr id="543747"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4233489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BB9AF3B6-6726-4DCB-9CDD-A2927F39A36F}" type="slidenum">
              <a:rPr lang="en-US" altLang="en-US"/>
              <a:pPr/>
              <a:t>12</a:t>
            </a:fld>
            <a:endParaRPr lang="en-US" altLang="en-US"/>
          </a:p>
        </p:txBody>
      </p:sp>
      <p:sp>
        <p:nvSpPr>
          <p:cNvPr id="558082" name="Rectangle 2"/>
          <p:cNvSpPr>
            <a:spLocks noGrp="1" noRot="1" noChangeAspect="1" noChangeArrowheads="1" noTextEdit="1"/>
          </p:cNvSpPr>
          <p:nvPr>
            <p:ph type="sldImg"/>
          </p:nvPr>
        </p:nvSpPr>
        <p:spPr>
          <a:ln/>
        </p:spPr>
      </p:sp>
      <p:sp>
        <p:nvSpPr>
          <p:cNvPr id="55808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56506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4E47E987-2498-4F1F-9865-DD4ED6D0F84E}" type="slidenum">
              <a:rPr lang="en-US" altLang="en-US"/>
              <a:pPr/>
              <a:t>13</a:t>
            </a:fld>
            <a:endParaRPr lang="en-US" altLang="en-US"/>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37881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4E47E987-2498-4F1F-9865-DD4ED6D0F84E}" type="slidenum">
              <a:rPr lang="en-US" altLang="en-US"/>
              <a:pPr/>
              <a:t>14</a:t>
            </a:fld>
            <a:endParaRPr lang="en-US" altLang="en-US"/>
          </a:p>
        </p:txBody>
      </p:sp>
      <p:sp>
        <p:nvSpPr>
          <p:cNvPr id="568322" name="Rectangle 2"/>
          <p:cNvSpPr>
            <a:spLocks noGrp="1" noRot="1" noChangeAspect="1" noChangeArrowheads="1" noTextEdit="1"/>
          </p:cNvSpPr>
          <p:nvPr>
            <p:ph type="sldImg"/>
          </p:nvPr>
        </p:nvSpPr>
        <p:spPr>
          <a:ln/>
        </p:spPr>
      </p:sp>
      <p:sp>
        <p:nvSpPr>
          <p:cNvPr id="568323"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215995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62D4C07C-EAE5-4749-B5C9-FE2C1994A853}" type="slidenum">
              <a:rPr lang="en-US" altLang="en-US"/>
              <a:pPr/>
              <a:t>15</a:t>
            </a:fld>
            <a:endParaRPr lang="en-US" altLang="en-US"/>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104280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9C6D7D68-5FC8-483E-ACA7-0030CC780D08}" type="slidenum">
              <a:rPr lang="en-US" altLang="en-US"/>
              <a:pPr/>
              <a:t>16</a:t>
            </a:fld>
            <a:endParaRPr lang="en-US" altLang="en-US"/>
          </a:p>
        </p:txBody>
      </p:sp>
      <p:sp>
        <p:nvSpPr>
          <p:cNvPr id="529410" name="Rectangle 2"/>
          <p:cNvSpPr>
            <a:spLocks noGrp="1" noRot="1" noChangeAspect="1" noChangeArrowheads="1" noTextEdit="1"/>
          </p:cNvSpPr>
          <p:nvPr>
            <p:ph type="sldImg"/>
          </p:nvPr>
        </p:nvSpPr>
        <p:spPr>
          <a:ln/>
        </p:spPr>
      </p:sp>
      <p:sp>
        <p:nvSpPr>
          <p:cNvPr id="52941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125445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hdr" sz="quarter"/>
          </p:nvPr>
        </p:nvSpPr>
        <p:spPr>
          <a:ln/>
        </p:spPr>
        <p:txBody>
          <a:bodyPr/>
          <a:lstStyle/>
          <a:p>
            <a:r>
              <a:rPr lang="en-US" altLang="en-US"/>
              <a:t>2006 GTO External.ppt</a:t>
            </a:r>
          </a:p>
        </p:txBody>
      </p:sp>
      <p:sp>
        <p:nvSpPr>
          <p:cNvPr id="7" name="Rectangle 7"/>
          <p:cNvSpPr>
            <a:spLocks noGrp="1" noChangeArrowheads="1"/>
          </p:cNvSpPr>
          <p:nvPr>
            <p:ph type="sldNum" sz="quarter" idx="5"/>
          </p:nvPr>
        </p:nvSpPr>
        <p:spPr>
          <a:ln/>
        </p:spPr>
        <p:txBody>
          <a:bodyPr/>
          <a:lstStyle/>
          <a:p>
            <a:fld id="{D644E0C2-F85A-4E5F-8ADF-E8E38F861512}" type="slidenum">
              <a:rPr lang="en-US" altLang="en-US"/>
              <a:pPr/>
              <a:t>17</a:t>
            </a:fld>
            <a:endParaRPr lang="en-US" altLang="en-US"/>
          </a:p>
        </p:txBody>
      </p:sp>
      <p:sp>
        <p:nvSpPr>
          <p:cNvPr id="570370" name="Rectangle 2"/>
          <p:cNvSpPr>
            <a:spLocks noGrp="1" noRot="1" noChangeAspect="1" noChangeArrowheads="1" noTextEdit="1"/>
          </p:cNvSpPr>
          <p:nvPr>
            <p:ph type="sldImg"/>
          </p:nvPr>
        </p:nvSpPr>
        <p:spPr>
          <a:ln/>
        </p:spPr>
      </p:sp>
      <p:sp>
        <p:nvSpPr>
          <p:cNvPr id="570371"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932848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0178" name="Rectangle 2"/>
          <p:cNvSpPr>
            <a:spLocks noGrp="1" noChangeArrowheads="1"/>
          </p:cNvSpPr>
          <p:nvPr>
            <p:ph type="sldNum" sz="quarter" idx="4"/>
          </p:nvPr>
        </p:nvSpPr>
        <p:spPr bwMode="auto">
          <a:xfrm>
            <a:off x="425450" y="650875"/>
            <a:ext cx="2133600" cy="476250"/>
          </a:xfrm>
          <a:extLst>
            <a:ext uri="{91240B29-F687-4F45-9708-019B960494DF}">
              <a14:hiddenLine xmlns:a14="http://schemas.microsoft.com/office/drawing/2010/main" w="9525">
                <a:solidFill>
                  <a:schemeClr val="tx1"/>
                </a:solidFill>
                <a:miter lim="800000"/>
                <a:headEnd/>
                <a:tailEnd/>
              </a14:hiddenLine>
            </a:ext>
          </a:extLst>
        </p:spPr>
        <p:txBody>
          <a:bodyPr/>
          <a:lstStyle>
            <a:lvl1pPr algn="l">
              <a:spcBef>
                <a:spcPct val="0"/>
              </a:spcBef>
              <a:defRPr sz="1400" b="0">
                <a:solidFill>
                  <a:schemeClr val="tx1"/>
                </a:solidFill>
              </a:defRPr>
            </a:lvl1pPr>
          </a:lstStyle>
          <a:p>
            <a:fld id="{B39E2A07-55BE-43F9-B6F4-42C826F9B9EB}" type="slidenum">
              <a:rPr lang="en-US" altLang="en-US"/>
              <a:pPr/>
              <a:t>‹#›</a:t>
            </a:fld>
            <a:endParaRPr lang="en-US" altLang="en-US"/>
          </a:p>
        </p:txBody>
      </p:sp>
      <p:sp>
        <p:nvSpPr>
          <p:cNvPr id="50179" name="Rectangle 3"/>
          <p:cNvSpPr>
            <a:spLocks noGrp="1" noChangeArrowheads="1"/>
          </p:cNvSpPr>
          <p:nvPr>
            <p:ph type="ctrTitle"/>
          </p:nvPr>
        </p:nvSpPr>
        <p:spPr bwMode="black">
          <a:xfrm>
            <a:off x="390525" y="2493963"/>
            <a:ext cx="7954963" cy="1470025"/>
          </a:xfrm>
        </p:spPr>
        <p:txBody>
          <a:bodyPr/>
          <a:lstStyle>
            <a:lvl1pPr>
              <a:defRPr>
                <a:solidFill>
                  <a:schemeClr val="tx1"/>
                </a:solidFill>
              </a:defRPr>
            </a:lvl1pPr>
          </a:lstStyle>
          <a:p>
            <a:pPr lvl="0"/>
            <a:r>
              <a:rPr lang="en-US" altLang="en-US" noProof="0"/>
              <a:t>Presentation Title</a:t>
            </a:r>
          </a:p>
        </p:txBody>
      </p:sp>
      <p:sp>
        <p:nvSpPr>
          <p:cNvPr id="50180" name="Rectangle 4"/>
          <p:cNvSpPr>
            <a:spLocks noGrp="1" noChangeArrowheads="1"/>
          </p:cNvSpPr>
          <p:nvPr>
            <p:ph type="subTitle" idx="1"/>
          </p:nvPr>
        </p:nvSpPr>
        <p:spPr bwMode="black">
          <a:xfrm>
            <a:off x="387350" y="4030663"/>
            <a:ext cx="6400800" cy="1384300"/>
          </a:xfrm>
        </p:spPr>
        <p:txBody>
          <a:bodyPr/>
          <a:lstStyle>
            <a:lvl1pPr marL="0" indent="0">
              <a:buFont typeface="Wingdings" panose="05000000000000000000" pitchFamily="2" charset="2"/>
              <a:buNone/>
              <a:defRPr sz="2400">
                <a:solidFill>
                  <a:schemeClr val="accent2"/>
                </a:solidFill>
              </a:defRPr>
            </a:lvl1pPr>
          </a:lstStyle>
          <a:p>
            <a:pPr lvl="0"/>
            <a:r>
              <a:rPr lang="en-US" altLang="en-US" noProof="0"/>
              <a:t>Presentation Subtitle</a:t>
            </a:r>
            <a:br>
              <a:rPr lang="en-US" altLang="en-US" noProof="0"/>
            </a:br>
            <a:r>
              <a:rPr lang="en-US" altLang="en-US" noProof="0"/>
              <a:t>Subtitle Second Line</a:t>
            </a:r>
          </a:p>
        </p:txBody>
      </p:sp>
      <p:sp>
        <p:nvSpPr>
          <p:cNvPr id="50181" name="Rectangle 5"/>
          <p:cNvSpPr>
            <a:spLocks noChangeArrowheads="1"/>
          </p:cNvSpPr>
          <p:nvPr/>
        </p:nvSpPr>
        <p:spPr bwMode="white">
          <a:xfrm>
            <a:off x="7324725" y="6270625"/>
            <a:ext cx="15494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eaLnBrk="0" hangingPunct="0">
              <a:lnSpc>
                <a:spcPct val="100000"/>
              </a:lnSpc>
              <a:spcBef>
                <a:spcPct val="0"/>
              </a:spcBef>
            </a:pPr>
            <a:r>
              <a:rPr lang="en-US" altLang="en-US" sz="1000" b="0"/>
              <a:t>© 2002 IBM Corporation</a:t>
            </a:r>
          </a:p>
        </p:txBody>
      </p:sp>
      <p:pic>
        <p:nvPicPr>
          <p:cNvPr id="50182" name="Picture 6" descr="crop_of_DM04_12_2_bl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blackWhite">
          <a:xfrm>
            <a:off x="0" y="0"/>
            <a:ext cx="9144000" cy="16954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0185" name="Picture 9" descr="crop_of_DM04_12_2_bl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blackWhite">
          <a:xfrm>
            <a:off x="0" y="5154613"/>
            <a:ext cx="9144000" cy="1695450"/>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E7B0D44C-5164-48CF-BE5F-012F69B2766F}" type="slidenum">
              <a:rPr lang="en-US" altLang="en-US"/>
              <a:pPr/>
              <a:t>‹#›</a:t>
            </a:fld>
            <a:endParaRPr lang="en-US" altLang="en-US"/>
          </a:p>
        </p:txBody>
      </p:sp>
    </p:spTree>
    <p:extLst>
      <p:ext uri="{BB962C8B-B14F-4D97-AF65-F5344CB8AC3E}">
        <p14:creationId xmlns:p14="http://schemas.microsoft.com/office/powerpoint/2010/main" val="1989520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Slide Number Placeholder 3"/>
          <p:cNvSpPr>
            <a:spLocks noGrp="1"/>
          </p:cNvSpPr>
          <p:nvPr>
            <p:ph type="sldNum" sz="quarter" idx="10"/>
          </p:nvPr>
        </p:nvSpPr>
        <p:spPr/>
        <p:txBody>
          <a:bodyPr/>
          <a:lstStyle>
            <a:lvl1pPr>
              <a:defRPr/>
            </a:lvl1pPr>
          </a:lstStyle>
          <a:p>
            <a:fld id="{57C98D1F-FB95-44D3-BBFF-8F31C05DE592}" type="slidenum">
              <a:rPr lang="en-US" altLang="en-US"/>
              <a:pPr/>
              <a:t>‹#›</a:t>
            </a:fld>
            <a:endParaRPr lang="en-US" altLang="en-US"/>
          </a:p>
        </p:txBody>
      </p:sp>
    </p:spTree>
    <p:extLst>
      <p:ext uri="{BB962C8B-B14F-4D97-AF65-F5344CB8AC3E}">
        <p14:creationId xmlns:p14="http://schemas.microsoft.com/office/powerpoint/2010/main" val="2829130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4838" y="1776413"/>
            <a:ext cx="3851275" cy="454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8513" y="1776413"/>
            <a:ext cx="3852862" cy="454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lvl1pPr>
          </a:lstStyle>
          <a:p>
            <a:fld id="{6107F3DE-9921-4C55-9615-F0F0FFBA4D12}" type="slidenum">
              <a:rPr lang="en-US" altLang="en-US"/>
              <a:pPr/>
              <a:t>‹#›</a:t>
            </a:fld>
            <a:endParaRPr lang="en-US" altLang="en-US"/>
          </a:p>
        </p:txBody>
      </p:sp>
    </p:spTree>
    <p:extLst>
      <p:ext uri="{BB962C8B-B14F-4D97-AF65-F5344CB8AC3E}">
        <p14:creationId xmlns:p14="http://schemas.microsoft.com/office/powerpoint/2010/main" val="2232746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a:lvl1pPr>
          </a:lstStyle>
          <a:p>
            <a:fld id="{5A5DAC6B-B6BF-426A-A0C9-C0DF12769B16}" type="slidenum">
              <a:rPr lang="en-US" altLang="en-US"/>
              <a:pPr/>
              <a:t>‹#›</a:t>
            </a:fld>
            <a:endParaRPr lang="en-US" altLang="en-US"/>
          </a:p>
        </p:txBody>
      </p:sp>
    </p:spTree>
    <p:extLst>
      <p:ext uri="{BB962C8B-B14F-4D97-AF65-F5344CB8AC3E}">
        <p14:creationId xmlns:p14="http://schemas.microsoft.com/office/powerpoint/2010/main" val="1323857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a:lvl1pPr>
          </a:lstStyle>
          <a:p>
            <a:fld id="{A2920400-516D-44A7-A655-5CFDB99E9087}" type="slidenum">
              <a:rPr lang="en-US" altLang="en-US"/>
              <a:pPr/>
              <a:t>‹#›</a:t>
            </a:fld>
            <a:endParaRPr lang="en-US" altLang="en-US"/>
          </a:p>
        </p:txBody>
      </p:sp>
    </p:spTree>
    <p:extLst>
      <p:ext uri="{BB962C8B-B14F-4D97-AF65-F5344CB8AC3E}">
        <p14:creationId xmlns:p14="http://schemas.microsoft.com/office/powerpoint/2010/main" val="2274687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7F9C3260-E9F6-47E2-8FE7-3543AD0A0911}" type="slidenum">
              <a:rPr lang="en-US" altLang="en-US"/>
              <a:pPr/>
              <a:t>‹#›</a:t>
            </a:fld>
            <a:endParaRPr lang="en-US" altLang="en-US"/>
          </a:p>
        </p:txBody>
      </p:sp>
    </p:spTree>
    <p:extLst>
      <p:ext uri="{BB962C8B-B14F-4D97-AF65-F5344CB8AC3E}">
        <p14:creationId xmlns:p14="http://schemas.microsoft.com/office/powerpoint/2010/main" val="2616268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4"/>
          <p:cNvSpPr>
            <a:spLocks noGrp="1"/>
          </p:cNvSpPr>
          <p:nvPr>
            <p:ph type="sldNum" sz="quarter" idx="10"/>
          </p:nvPr>
        </p:nvSpPr>
        <p:spPr/>
        <p:txBody>
          <a:bodyPr/>
          <a:lstStyle>
            <a:lvl1pPr>
              <a:defRPr/>
            </a:lvl1pPr>
          </a:lstStyle>
          <a:p>
            <a:fld id="{099FD14F-04AA-4921-B1A1-239257BC7775}" type="slidenum">
              <a:rPr lang="en-US" altLang="en-US"/>
              <a:pPr/>
              <a:t>‹#›</a:t>
            </a:fld>
            <a:endParaRPr lang="en-US" altLang="en-US"/>
          </a:p>
        </p:txBody>
      </p:sp>
    </p:spTree>
    <p:extLst>
      <p:ext uri="{BB962C8B-B14F-4D97-AF65-F5344CB8AC3E}">
        <p14:creationId xmlns:p14="http://schemas.microsoft.com/office/powerpoint/2010/main" val="206051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4"/>
          <p:cNvSpPr>
            <a:spLocks noGrp="1"/>
          </p:cNvSpPr>
          <p:nvPr>
            <p:ph type="sldNum" sz="quarter" idx="10"/>
          </p:nvPr>
        </p:nvSpPr>
        <p:spPr/>
        <p:txBody>
          <a:bodyPr/>
          <a:lstStyle>
            <a:lvl1pPr>
              <a:defRPr/>
            </a:lvl1pPr>
          </a:lstStyle>
          <a:p>
            <a:fld id="{47785E1D-4D9F-4A06-8E78-B88F4038CCC6}" type="slidenum">
              <a:rPr lang="en-US" altLang="en-US"/>
              <a:pPr/>
              <a:t>‹#›</a:t>
            </a:fld>
            <a:endParaRPr lang="en-US" altLang="en-US"/>
          </a:p>
        </p:txBody>
      </p:sp>
    </p:spTree>
    <p:extLst>
      <p:ext uri="{BB962C8B-B14F-4D97-AF65-F5344CB8AC3E}">
        <p14:creationId xmlns:p14="http://schemas.microsoft.com/office/powerpoint/2010/main" val="3491234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AF9CC9E2-55FF-4B0F-88BE-69E9454DB958}" type="slidenum">
              <a:rPr lang="en-US" altLang="en-US"/>
              <a:pPr/>
              <a:t>‹#›</a:t>
            </a:fld>
            <a:endParaRPr lang="en-US" altLang="en-US"/>
          </a:p>
        </p:txBody>
      </p:sp>
    </p:spTree>
    <p:extLst>
      <p:ext uri="{BB962C8B-B14F-4D97-AF65-F5344CB8AC3E}">
        <p14:creationId xmlns:p14="http://schemas.microsoft.com/office/powerpoint/2010/main" val="2600149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2263" y="712788"/>
            <a:ext cx="2060575" cy="56038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87363" y="712788"/>
            <a:ext cx="6032500" cy="5603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a:lvl1pPr>
          </a:lstStyle>
          <a:p>
            <a:fld id="{95A8C87B-690C-467B-BA6E-7881F7C040DC}" type="slidenum">
              <a:rPr lang="en-US" altLang="en-US"/>
              <a:pPr/>
              <a:t>‹#›</a:t>
            </a:fld>
            <a:endParaRPr lang="en-US" altLang="en-US"/>
          </a:p>
        </p:txBody>
      </p:sp>
    </p:spTree>
    <p:extLst>
      <p:ext uri="{BB962C8B-B14F-4D97-AF65-F5344CB8AC3E}">
        <p14:creationId xmlns:p14="http://schemas.microsoft.com/office/powerpoint/2010/main" val="2863278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87363" y="712788"/>
            <a:ext cx="8245475" cy="498475"/>
          </a:xfrm>
        </p:spPr>
        <p:txBody>
          <a:bodyPr/>
          <a:lstStyle/>
          <a:p>
            <a:r>
              <a:rPr lang="en-US"/>
              <a:t>Click to edit Master title style</a:t>
            </a:r>
          </a:p>
        </p:txBody>
      </p:sp>
      <p:sp>
        <p:nvSpPr>
          <p:cNvPr id="3" name="Text Placeholder 2"/>
          <p:cNvSpPr>
            <a:spLocks noGrp="1"/>
          </p:cNvSpPr>
          <p:nvPr>
            <p:ph type="body" sz="half" idx="1"/>
          </p:nvPr>
        </p:nvSpPr>
        <p:spPr>
          <a:xfrm>
            <a:off x="604838" y="1776413"/>
            <a:ext cx="3851275" cy="454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08513" y="1776413"/>
            <a:ext cx="3852862" cy="4540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a:xfrm>
            <a:off x="7980363" y="6500813"/>
            <a:ext cx="1006475" cy="320675"/>
          </a:xfrm>
        </p:spPr>
        <p:txBody>
          <a:bodyPr/>
          <a:lstStyle>
            <a:lvl1pPr>
              <a:defRPr/>
            </a:lvl1pPr>
          </a:lstStyle>
          <a:p>
            <a:fld id="{1298C446-34FF-4C9F-865D-844B7E8A4634}" type="slidenum">
              <a:rPr lang="en-US" altLang="en-US"/>
              <a:pPr/>
              <a:t>‹#›</a:t>
            </a:fld>
            <a:endParaRPr lang="en-US" altLang="en-US"/>
          </a:p>
        </p:txBody>
      </p:sp>
    </p:spTree>
    <p:extLst>
      <p:ext uri="{BB962C8B-B14F-4D97-AF65-F5344CB8AC3E}">
        <p14:creationId xmlns:p14="http://schemas.microsoft.com/office/powerpoint/2010/main" val="2266777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487363" y="712788"/>
            <a:ext cx="824547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49155" name="Rectangle 3"/>
          <p:cNvSpPr>
            <a:spLocks noGrp="1" noChangeArrowheads="1"/>
          </p:cNvSpPr>
          <p:nvPr>
            <p:ph type="body" idx="1"/>
          </p:nvPr>
        </p:nvSpPr>
        <p:spPr bwMode="auto">
          <a:xfrm>
            <a:off x="604838" y="1776413"/>
            <a:ext cx="7856537" cy="454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49156" name="Picture 4" descr="crop_of_DM04_12_2_blue"/>
          <p:cNvPicPr>
            <a:picLocks noChangeAspect="1" noChangeArrowheads="1"/>
          </p:cNvPicPr>
          <p:nvPr/>
        </p:nvPicPr>
        <p:blipFill>
          <a:blip r:embed="rId14">
            <a:extLst>
              <a:ext uri="{28A0092B-C50C-407E-A947-70E740481C1C}">
                <a14:useLocalDpi xmlns:a14="http://schemas.microsoft.com/office/drawing/2010/main" val="0"/>
              </a:ext>
            </a:extLst>
          </a:blip>
          <a:srcRect t="54021" b="23769"/>
          <a:stretch>
            <a:fillRect/>
          </a:stretch>
        </p:blipFill>
        <p:spPr bwMode="blackWhite">
          <a:xfrm>
            <a:off x="0" y="6475413"/>
            <a:ext cx="9144000" cy="376237"/>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49157" name="Picture 5" descr="crop_of_DM04_12_2_blue"/>
          <p:cNvPicPr>
            <a:picLocks noChangeAspect="1" noChangeArrowheads="1"/>
          </p:cNvPicPr>
          <p:nvPr/>
        </p:nvPicPr>
        <p:blipFill>
          <a:blip r:embed="rId14">
            <a:extLst>
              <a:ext uri="{28A0092B-C50C-407E-A947-70E740481C1C}">
                <a14:useLocalDpi xmlns:a14="http://schemas.microsoft.com/office/drawing/2010/main" val="0"/>
              </a:ext>
            </a:extLst>
          </a:blip>
          <a:srcRect t="27010" b="52400"/>
          <a:stretch>
            <a:fillRect/>
          </a:stretch>
        </p:blipFill>
        <p:spPr bwMode="blackWhite">
          <a:xfrm>
            <a:off x="1588" y="1588"/>
            <a:ext cx="9144000" cy="376237"/>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9163" name="Rectangle 11"/>
          <p:cNvSpPr>
            <a:spLocks noGrp="1" noChangeArrowheads="1"/>
          </p:cNvSpPr>
          <p:nvPr>
            <p:ph type="sldNum" sz="quarter" idx="4"/>
          </p:nvPr>
        </p:nvSpPr>
        <p:spPr bwMode="black">
          <a:xfrm>
            <a:off x="7980363" y="6500813"/>
            <a:ext cx="10064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defRPr sz="1000">
                <a:solidFill>
                  <a:schemeClr val="tx1"/>
                </a:solidFill>
              </a:defRPr>
            </a:lvl1pPr>
          </a:lstStyle>
          <a:p>
            <a:fld id="{E8B19E30-765E-445D-86FC-E1FDA81BA23C}" type="slidenum">
              <a:rPr lang="en-US" altLang="en-US" smtClean="0"/>
              <a:pPr/>
              <a:t>‹#›</a:t>
            </a:fld>
            <a:endParaRPr lang="en-US" altLang="en-US" dirty="0"/>
          </a:p>
        </p:txBody>
      </p:sp>
      <p:sp>
        <p:nvSpPr>
          <p:cNvPr id="7" name="Rectangle 11">
            <a:extLst>
              <a:ext uri="{FF2B5EF4-FFF2-40B4-BE49-F238E27FC236}">
                <a16:creationId xmlns:a16="http://schemas.microsoft.com/office/drawing/2014/main" id="{EAEFAB51-7BB1-4D0D-A21C-DCEE8E5A3403}"/>
              </a:ext>
            </a:extLst>
          </p:cNvPr>
          <p:cNvSpPr txBox="1">
            <a:spLocks noChangeArrowheads="1"/>
          </p:cNvSpPr>
          <p:nvPr userDrawn="1"/>
        </p:nvSpPr>
        <p:spPr bwMode="black">
          <a:xfrm>
            <a:off x="0" y="6500813"/>
            <a:ext cx="269793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lnSpc>
                <a:spcPct val="100000"/>
              </a:lnSpc>
              <a:spcBef>
                <a:spcPct val="50000"/>
              </a:spcBef>
              <a:spcAft>
                <a:spcPct val="0"/>
              </a:spcAft>
              <a:defRPr sz="1000" b="1" kern="1200">
                <a:solidFill>
                  <a:schemeClr val="bg1"/>
                </a:solidFill>
                <a:latin typeface="Arial" panose="020B0604020202020204" pitchFamily="34" charset="0"/>
                <a:ea typeface="+mn-ea"/>
                <a:cs typeface="Arial" panose="020B0604020202020204" pitchFamily="34" charset="0"/>
              </a:defRPr>
            </a:lvl1pPr>
            <a:lvl2pPr marL="4572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2pPr>
            <a:lvl3pPr marL="9144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3pPr>
            <a:lvl4pPr marL="13716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4pPr>
            <a:lvl5pPr marL="18288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9pPr>
          </a:lstStyle>
          <a:p>
            <a:pPr algn="l"/>
            <a:r>
              <a:rPr lang="en-US" altLang="en-US" dirty="0">
                <a:solidFill>
                  <a:schemeClr val="tx1"/>
                </a:solidFill>
              </a:rPr>
              <a:t>Mohan, POSTECH, 2022-11-09</a:t>
            </a:r>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hf hdr="0" ftr="0" dt="0"/>
  <p:txStyles>
    <p:title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p:titleStyle>
    <p:bodyStyle>
      <a:lvl1pPr marL="228600" indent="-228600" algn="l" rtl="0" fontAlgn="base">
        <a:spcBef>
          <a:spcPct val="0"/>
        </a:spcBef>
        <a:spcAft>
          <a:spcPct val="0"/>
        </a:spcAft>
        <a:buClr>
          <a:schemeClr val="accent2"/>
        </a:buClr>
        <a:buFont typeface="Wingdings" panose="05000000000000000000" pitchFamily="2" charset="2"/>
        <a:buChar char="§"/>
        <a:defRPr sz="2000" b="1" kern="1200">
          <a:solidFill>
            <a:schemeClr val="tx1"/>
          </a:solidFill>
          <a:latin typeface="+mn-lt"/>
          <a:ea typeface="+mn-ea"/>
          <a:cs typeface="+mn-cs"/>
        </a:defRPr>
      </a:lvl1pPr>
      <a:lvl2pPr marL="750888" indent="-285750" algn="l" rtl="0" fontAlgn="base">
        <a:spcBef>
          <a:spcPct val="25000"/>
        </a:spcBef>
        <a:spcAft>
          <a:spcPct val="15000"/>
        </a:spcAft>
        <a:buClr>
          <a:schemeClr val="accent2"/>
        </a:buClr>
        <a:buSzPct val="70000"/>
        <a:buFont typeface="Wingdings" panose="05000000000000000000" pitchFamily="2" charset="2"/>
        <a:buChar char="v"/>
        <a:defRPr b="1" kern="1200">
          <a:solidFill>
            <a:schemeClr val="tx1"/>
          </a:solidFill>
          <a:latin typeface="+mn-lt"/>
          <a:ea typeface="+mn-ea"/>
          <a:cs typeface="+mn-cs"/>
        </a:defRPr>
      </a:lvl2pPr>
      <a:lvl3pPr marL="1143000" indent="-228600" algn="l" rtl="0" fontAlgn="base">
        <a:spcBef>
          <a:spcPct val="20000"/>
        </a:spcBef>
        <a:spcAft>
          <a:spcPct val="0"/>
        </a:spcAft>
        <a:buClr>
          <a:schemeClr val="accent2"/>
        </a:buClr>
        <a:buChar char="•"/>
        <a:defRPr sz="1600" b="1"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5000"/>
        <a:buFont typeface="Wingdings" panose="05000000000000000000" pitchFamily="2" charset="2"/>
        <a:buChar char="ü"/>
        <a:defRPr sz="1400" b="1" kern="1200">
          <a:solidFill>
            <a:schemeClr val="tx1"/>
          </a:solidFill>
          <a:latin typeface="+mn-lt"/>
          <a:ea typeface="+mn-ea"/>
          <a:cs typeface="+mn-cs"/>
        </a:defRPr>
      </a:lvl4pPr>
      <a:lvl5pPr marL="2057400" indent="-228600" algn="l" rtl="0" fontAlgn="base">
        <a:spcBef>
          <a:spcPct val="20000"/>
        </a:spcBef>
        <a:spcAft>
          <a:spcPct val="0"/>
        </a:spcAft>
        <a:buClr>
          <a:schemeClr val="accent2"/>
        </a:buClr>
        <a:buSzPct val="70000"/>
        <a:buChar char="o"/>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63" name="Rectangle 11"/>
          <p:cNvSpPr>
            <a:spLocks noGrp="1" noChangeArrowheads="1"/>
          </p:cNvSpPr>
          <p:nvPr>
            <p:ph type="sldNum" sz="quarter" idx="4"/>
          </p:nvPr>
        </p:nvSpPr>
        <p:spPr bwMode="black">
          <a:xfrm>
            <a:off x="7980363" y="6500813"/>
            <a:ext cx="1006475"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lnSpc>
                <a:spcPct val="100000"/>
              </a:lnSpc>
              <a:defRPr sz="1000">
                <a:solidFill>
                  <a:schemeClr val="tx1"/>
                </a:solidFill>
              </a:defRPr>
            </a:lvl1pPr>
          </a:lstStyle>
          <a:p>
            <a:fld id="{E8B19E30-765E-445D-86FC-E1FDA81BA23C}" type="slidenum">
              <a:rPr lang="en-US" altLang="en-US" smtClean="0"/>
              <a:pPr/>
              <a:t>‹#›</a:t>
            </a:fld>
            <a:endParaRPr lang="en-US" altLang="en-US" dirty="0"/>
          </a:p>
        </p:txBody>
      </p:sp>
      <p:sp>
        <p:nvSpPr>
          <p:cNvPr id="7" name="Rectangle 11">
            <a:extLst>
              <a:ext uri="{FF2B5EF4-FFF2-40B4-BE49-F238E27FC236}">
                <a16:creationId xmlns:a16="http://schemas.microsoft.com/office/drawing/2014/main" id="{EAEFAB51-7BB1-4D0D-A21C-DCEE8E5A3403}"/>
              </a:ext>
            </a:extLst>
          </p:cNvPr>
          <p:cNvSpPr txBox="1">
            <a:spLocks noChangeArrowheads="1"/>
          </p:cNvSpPr>
          <p:nvPr userDrawn="1"/>
        </p:nvSpPr>
        <p:spPr bwMode="black">
          <a:xfrm>
            <a:off x="0" y="6500813"/>
            <a:ext cx="2697933" cy="320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en-US"/>
            </a:defPPr>
            <a:lvl1pPr algn="r" rtl="0" fontAlgn="base">
              <a:lnSpc>
                <a:spcPct val="100000"/>
              </a:lnSpc>
              <a:spcBef>
                <a:spcPct val="50000"/>
              </a:spcBef>
              <a:spcAft>
                <a:spcPct val="0"/>
              </a:spcAft>
              <a:defRPr sz="1000" b="1" kern="1200">
                <a:solidFill>
                  <a:schemeClr val="bg1"/>
                </a:solidFill>
                <a:latin typeface="Arial" panose="020B0604020202020204" pitchFamily="34" charset="0"/>
                <a:ea typeface="+mn-ea"/>
                <a:cs typeface="Arial" panose="020B0604020202020204" pitchFamily="34" charset="0"/>
              </a:defRPr>
            </a:lvl1pPr>
            <a:lvl2pPr marL="4572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2pPr>
            <a:lvl3pPr marL="9144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3pPr>
            <a:lvl4pPr marL="13716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4pPr>
            <a:lvl5pPr marL="1828800" algn="l" rtl="0" fontAlgn="base">
              <a:lnSpc>
                <a:spcPct val="90000"/>
              </a:lnSpc>
              <a:spcBef>
                <a:spcPct val="50000"/>
              </a:spcBef>
              <a:spcAft>
                <a:spcPct val="0"/>
              </a:spcAft>
              <a:defRPr sz="9600"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9600" b="1" kern="1200">
                <a:solidFill>
                  <a:schemeClr val="tx1"/>
                </a:solidFill>
                <a:latin typeface="Arial" panose="020B0604020202020204" pitchFamily="34" charset="0"/>
                <a:ea typeface="+mn-ea"/>
                <a:cs typeface="Arial" panose="020B0604020202020204" pitchFamily="34" charset="0"/>
              </a:defRPr>
            </a:lvl9pPr>
          </a:lstStyle>
          <a:p>
            <a:pPr algn="l"/>
            <a:r>
              <a:rPr lang="en-US" altLang="en-US" dirty="0">
                <a:solidFill>
                  <a:schemeClr val="tx1"/>
                </a:solidFill>
              </a:rPr>
              <a:t>Mohan, Google USA, 2022-05-04</a:t>
            </a:r>
          </a:p>
        </p:txBody>
      </p:sp>
    </p:spTree>
    <p:extLst>
      <p:ext uri="{BB962C8B-B14F-4D97-AF65-F5344CB8AC3E}">
        <p14:creationId xmlns:p14="http://schemas.microsoft.com/office/powerpoint/2010/main" val="3814571775"/>
      </p:ext>
    </p:extLst>
  </p:cSld>
  <p:clrMap bg1="dk2" tx1="lt1" bg2="dk1" tx2="lt2" accent1="accent1" accent2="accent2" accent3="accent3" accent4="accent4" accent5="accent5" accent6="accent6" hlink="hlink" folHlink="folHlink"/>
  <p:hf hdr="0" ftr="0" dt="0"/>
  <p:txStyles>
    <p:title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p:titleStyle>
    <p:bodyStyle>
      <a:lvl1pPr marL="228600" indent="-228600" algn="l" rtl="0" fontAlgn="base">
        <a:spcBef>
          <a:spcPct val="0"/>
        </a:spcBef>
        <a:spcAft>
          <a:spcPct val="0"/>
        </a:spcAft>
        <a:buClr>
          <a:schemeClr val="accent2"/>
        </a:buClr>
        <a:buFont typeface="Wingdings" panose="05000000000000000000" pitchFamily="2" charset="2"/>
        <a:buChar char="§"/>
        <a:defRPr sz="2000" b="1" kern="1200">
          <a:solidFill>
            <a:schemeClr val="tx1"/>
          </a:solidFill>
          <a:latin typeface="+mn-lt"/>
          <a:ea typeface="+mn-ea"/>
          <a:cs typeface="+mn-cs"/>
        </a:defRPr>
      </a:lvl1pPr>
      <a:lvl2pPr marL="750888" indent="-285750" algn="l" rtl="0" fontAlgn="base">
        <a:spcBef>
          <a:spcPct val="25000"/>
        </a:spcBef>
        <a:spcAft>
          <a:spcPct val="15000"/>
        </a:spcAft>
        <a:buClr>
          <a:schemeClr val="accent2"/>
        </a:buClr>
        <a:buSzPct val="70000"/>
        <a:buFont typeface="Wingdings" panose="05000000000000000000" pitchFamily="2" charset="2"/>
        <a:buChar char="v"/>
        <a:defRPr b="1" kern="1200">
          <a:solidFill>
            <a:schemeClr val="tx1"/>
          </a:solidFill>
          <a:latin typeface="+mn-lt"/>
          <a:ea typeface="+mn-ea"/>
          <a:cs typeface="+mn-cs"/>
        </a:defRPr>
      </a:lvl2pPr>
      <a:lvl3pPr marL="1143000" indent="-228600" algn="l" rtl="0" fontAlgn="base">
        <a:spcBef>
          <a:spcPct val="20000"/>
        </a:spcBef>
        <a:spcAft>
          <a:spcPct val="0"/>
        </a:spcAft>
        <a:buClr>
          <a:schemeClr val="accent2"/>
        </a:buClr>
        <a:buChar char="•"/>
        <a:defRPr sz="1600" b="1"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75000"/>
        <a:buFont typeface="Wingdings" panose="05000000000000000000" pitchFamily="2" charset="2"/>
        <a:buChar char="ü"/>
        <a:defRPr sz="1400" b="1" kern="1200">
          <a:solidFill>
            <a:schemeClr val="tx1"/>
          </a:solidFill>
          <a:latin typeface="+mn-lt"/>
          <a:ea typeface="+mn-ea"/>
          <a:cs typeface="+mn-cs"/>
        </a:defRPr>
      </a:lvl4pPr>
      <a:lvl5pPr marL="2057400" indent="-228600" algn="l" rtl="0" fontAlgn="base">
        <a:spcBef>
          <a:spcPct val="20000"/>
        </a:spcBef>
        <a:spcAft>
          <a:spcPct val="0"/>
        </a:spcAft>
        <a:buClr>
          <a:schemeClr val="accent2"/>
        </a:buClr>
        <a:buSzPct val="70000"/>
        <a:buChar char="o"/>
        <a:defRPr sz="12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bit.ly/CMoTalks" TargetMode="External"/><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s://bit.ly/CMPoRe" TargetMode="External"/><Relationship Id="rId4" Type="http://schemas.openxmlformats.org/officeDocument/2006/relationships/hyperlink" Target="https://bit.ly/CMoDU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bit.ly/CMoTalks" TargetMode="External"/><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hyperlink" Target="https://bit.ly/CMoDUK" TargetMode="External"/><Relationship Id="rId4" Type="http://schemas.openxmlformats.org/officeDocument/2006/relationships/hyperlink" Target="https://bit.ly/CMwIkP"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1873250"/>
            <a:ext cx="9144000" cy="1149350"/>
          </a:xfrm>
        </p:spPr>
        <p:txBody>
          <a:bodyPr/>
          <a:lstStyle/>
          <a:p>
            <a:pPr algn="ctr"/>
            <a:br>
              <a:rPr lang="en-US" altLang="en-US" sz="2500" b="0" dirty="0"/>
            </a:br>
            <a:r>
              <a:rPr lang="en-US" altLang="en-US" sz="3200" b="0" dirty="0"/>
              <a:t>My Technical Life: A Retrospective</a:t>
            </a:r>
            <a:r>
              <a:rPr lang="en-US" altLang="en-US" b="0" dirty="0"/>
              <a:t> View</a:t>
            </a:r>
          </a:p>
        </p:txBody>
      </p:sp>
      <p:sp>
        <p:nvSpPr>
          <p:cNvPr id="2051" name="Rectangle 3"/>
          <p:cNvSpPr>
            <a:spLocks noGrp="1" noChangeArrowheads="1"/>
          </p:cNvSpPr>
          <p:nvPr>
            <p:ph type="subTitle" idx="1"/>
          </p:nvPr>
        </p:nvSpPr>
        <p:spPr>
          <a:xfrm>
            <a:off x="0" y="2788542"/>
            <a:ext cx="9144000" cy="2350236"/>
          </a:xfrm>
        </p:spPr>
        <p:txBody>
          <a:bodyPr/>
          <a:lstStyle/>
          <a:p>
            <a:pPr algn="ctr"/>
            <a:r>
              <a:rPr lang="en-US" altLang="en-US" dirty="0">
                <a:solidFill>
                  <a:srgbClr val="FF0000"/>
                </a:solidFill>
              </a:rPr>
              <a:t>C. Mohan</a:t>
            </a:r>
            <a:br>
              <a:rPr lang="en-US" altLang="en-US" dirty="0">
                <a:solidFill>
                  <a:srgbClr val="FF0000"/>
                </a:solidFill>
              </a:rPr>
            </a:br>
            <a:br>
              <a:rPr lang="en-US" altLang="en-US" dirty="0">
                <a:solidFill>
                  <a:srgbClr val="FF0000"/>
                </a:solidFill>
              </a:rPr>
            </a:br>
            <a:r>
              <a:rPr lang="en-US" altLang="en-US" sz="1400" dirty="0">
                <a:solidFill>
                  <a:srgbClr val="00B050"/>
                </a:solidFill>
              </a:rPr>
              <a:t>Distinguished Visiting Professor, Tsinghua University</a:t>
            </a:r>
          </a:p>
          <a:p>
            <a:pPr algn="ctr"/>
            <a:r>
              <a:rPr lang="en-US" altLang="en-US" sz="1400" dirty="0">
                <a:solidFill>
                  <a:srgbClr val="00B050"/>
                </a:solidFill>
              </a:rPr>
              <a:t>Visiting Researcher, Google</a:t>
            </a:r>
          </a:p>
          <a:p>
            <a:pPr algn="ctr"/>
            <a:r>
              <a:rPr lang="en-US" altLang="en-US" sz="1400" dirty="0">
                <a:solidFill>
                  <a:srgbClr val="00B050"/>
                </a:solidFill>
              </a:rPr>
              <a:t>Retired IBM Fellow, IBM Research Silicon Valley</a:t>
            </a:r>
            <a:br>
              <a:rPr lang="en-US" altLang="en-US" sz="1400" dirty="0">
                <a:solidFill>
                  <a:srgbClr val="00B050"/>
                </a:solidFill>
              </a:rPr>
            </a:br>
            <a:r>
              <a:rPr lang="en-US" altLang="en-US" sz="1400" dirty="0">
                <a:solidFill>
                  <a:srgbClr val="00B050"/>
                </a:solidFill>
              </a:rPr>
              <a:t>Member Board of Governors, Digital University Kerala</a:t>
            </a:r>
            <a:br>
              <a:rPr lang="en-US" altLang="en-US" sz="1400" dirty="0">
                <a:solidFill>
                  <a:srgbClr val="00B050"/>
                </a:solidFill>
              </a:rPr>
            </a:br>
            <a:br>
              <a:rPr lang="en-US" altLang="en-US" sz="1400" dirty="0"/>
            </a:br>
            <a:br>
              <a:rPr lang="en-US" altLang="en-US" sz="1400" dirty="0"/>
            </a:br>
            <a:r>
              <a:rPr lang="en-US" altLang="en-US" sz="1400" dirty="0">
                <a:solidFill>
                  <a:srgbClr val="FFFF00"/>
                </a:solidFill>
                <a:hlinkClick r:id="rId3">
                  <a:extLst>
                    <a:ext uri="{A12FA001-AC4F-418D-AE19-62706E023703}">
                      <ahyp:hlinkClr xmlns:ahyp="http://schemas.microsoft.com/office/drawing/2018/hyperlinkcolor" val="tx"/>
                    </a:ext>
                  </a:extLst>
                </a:hlinkClick>
              </a:rPr>
              <a:t>https://bit.ly/CMoTalks</a:t>
            </a:r>
            <a:r>
              <a:rPr lang="en-US" altLang="en-US" sz="1400" dirty="0">
                <a:solidFill>
                  <a:srgbClr val="FFFF00"/>
                </a:solidFill>
              </a:rPr>
              <a:t>     </a:t>
            </a:r>
            <a:r>
              <a:rPr lang="en-US" altLang="en-US" sz="1400" dirty="0">
                <a:solidFill>
                  <a:srgbClr val="FFFF00"/>
                </a:solidFill>
                <a:hlinkClick r:id="rId4">
                  <a:extLst>
                    <a:ext uri="{A12FA001-AC4F-418D-AE19-62706E023703}">
                      <ahyp:hlinkClr xmlns:ahyp="http://schemas.microsoft.com/office/drawing/2018/hyperlinkcolor" val="tx"/>
                    </a:ext>
                  </a:extLst>
                </a:hlinkClick>
              </a:rPr>
              <a:t>https://bit.ly/CMoDUK</a:t>
            </a:r>
            <a:r>
              <a:rPr lang="en-US" altLang="en-US" sz="1400" dirty="0">
                <a:solidFill>
                  <a:srgbClr val="FFFF00"/>
                </a:solidFill>
              </a:rPr>
              <a:t> </a:t>
            </a:r>
          </a:p>
          <a:p>
            <a:pPr>
              <a:lnSpc>
                <a:spcPct val="80000"/>
              </a:lnSpc>
            </a:pPr>
            <a:endParaRPr lang="en-US" altLang="en-US" sz="1800" dirty="0"/>
          </a:p>
        </p:txBody>
      </p:sp>
      <p:sp>
        <p:nvSpPr>
          <p:cNvPr id="2054" name="Text Box 6"/>
          <p:cNvSpPr txBox="1">
            <a:spLocks noChangeArrowheads="1"/>
          </p:cNvSpPr>
          <p:nvPr/>
        </p:nvSpPr>
        <p:spPr bwMode="auto">
          <a:xfrm>
            <a:off x="2573383" y="5516440"/>
            <a:ext cx="3997233" cy="1107996"/>
          </a:xfrm>
          <a:prstGeom prst="rect">
            <a:avLst/>
          </a:prstGeom>
          <a:solidFill>
            <a:schemeClr val="tx1"/>
          </a:solidFill>
          <a:ln>
            <a:noFill/>
          </a:ln>
          <a:effectLst>
            <a:prstShdw prst="shdw17" dist="17961" dir="2700000">
              <a:schemeClr val="bg2"/>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square" lIns="100584" tIns="0" rIns="100584" bIns="0">
            <a:spAutoFit/>
          </a:bodyPr>
          <a:lstStyle/>
          <a:p>
            <a:pPr algn="ctr" eaLnBrk="0" hangingPunct="0">
              <a:lnSpc>
                <a:spcPct val="100000"/>
              </a:lnSpc>
              <a:spcBef>
                <a:spcPct val="0"/>
              </a:spcBef>
            </a:pPr>
            <a:r>
              <a:rPr lang="en-US" altLang="en-US" sz="1200" dirty="0">
                <a:solidFill>
                  <a:srgbClr val="FF0000"/>
                </a:solidFill>
              </a:rPr>
              <a:t>Pohang University of Science and Technology (POSTECH) Distinguished Seminar </a:t>
            </a:r>
            <a:br>
              <a:rPr lang="en-US" altLang="en-US" sz="1200" dirty="0">
                <a:solidFill>
                  <a:srgbClr val="FF0000"/>
                </a:solidFill>
              </a:rPr>
            </a:br>
            <a:r>
              <a:rPr lang="en-US" altLang="en-US" sz="1200" dirty="0">
                <a:solidFill>
                  <a:srgbClr val="FF0000"/>
                </a:solidFill>
              </a:rPr>
              <a:t>Pohang, South Korea</a:t>
            </a:r>
          </a:p>
          <a:p>
            <a:pPr algn="ctr" eaLnBrk="0" hangingPunct="0">
              <a:lnSpc>
                <a:spcPct val="100000"/>
              </a:lnSpc>
              <a:spcBef>
                <a:spcPct val="0"/>
              </a:spcBef>
            </a:pPr>
            <a:r>
              <a:rPr lang="en-US" altLang="en-US" sz="1200" dirty="0">
                <a:solidFill>
                  <a:srgbClr val="FF0000"/>
                </a:solidFill>
              </a:rPr>
              <a:t>9 November 2022</a:t>
            </a:r>
            <a:br>
              <a:rPr lang="en-US" altLang="en-US" sz="1200" dirty="0">
                <a:solidFill>
                  <a:srgbClr val="FF0000"/>
                </a:solidFill>
              </a:rPr>
            </a:br>
            <a:br>
              <a:rPr lang="en-US" altLang="en-US" sz="1200" dirty="0">
                <a:solidFill>
                  <a:srgbClr val="FF0000"/>
                </a:solidFill>
              </a:rPr>
            </a:br>
            <a:r>
              <a:rPr lang="en-US" altLang="en-US" sz="1200" dirty="0">
                <a:solidFill>
                  <a:srgbClr val="00B050"/>
                </a:solidFill>
              </a:rPr>
              <a:t>Slides </a:t>
            </a:r>
            <a:r>
              <a:rPr lang="en-US" altLang="en-US" sz="1200" dirty="0">
                <a:solidFill>
                  <a:srgbClr val="FFFF00"/>
                </a:solidFill>
                <a:highlight>
                  <a:srgbClr val="000000"/>
                </a:highlight>
                <a:hlinkClick r:id="rId5">
                  <a:extLst>
                    <a:ext uri="{A12FA001-AC4F-418D-AE19-62706E023703}">
                      <ahyp:hlinkClr xmlns:ahyp="http://schemas.microsoft.com/office/drawing/2018/hyperlinkcolor" val="tx"/>
                    </a:ext>
                  </a:extLst>
                </a:hlinkClick>
              </a:rPr>
              <a:t>https://bit.ly/CMPoRe</a:t>
            </a:r>
            <a:r>
              <a:rPr lang="en-US" altLang="en-US" sz="1200" dirty="0">
                <a:solidFill>
                  <a:srgbClr val="3333CC"/>
                </a:solidFill>
                <a:highlight>
                  <a:srgbClr val="000000"/>
                </a:highlight>
              </a:rPr>
              <a:t> </a:t>
            </a:r>
          </a:p>
        </p:txBody>
      </p:sp>
      <p:pic>
        <p:nvPicPr>
          <p:cNvPr id="3" name="Picture 2" descr="Qr code&#10;&#10;Description automatically generated">
            <a:extLst>
              <a:ext uri="{FF2B5EF4-FFF2-40B4-BE49-F238E27FC236}">
                <a16:creationId xmlns:a16="http://schemas.microsoft.com/office/drawing/2014/main" id="{7715A887-BB6D-03E5-633E-FC4C92321AA1}"/>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40744" y="5296618"/>
            <a:ext cx="1362974" cy="1362974"/>
          </a:xfrm>
          <a:prstGeom prst="rect">
            <a:avLst/>
          </a:prstGeom>
        </p:spPr>
      </p:pic>
      <p:pic>
        <p:nvPicPr>
          <p:cNvPr id="5" name="Picture 4" descr="Qr code&#10;&#10;Description automatically generated">
            <a:extLst>
              <a:ext uri="{FF2B5EF4-FFF2-40B4-BE49-F238E27FC236}">
                <a16:creationId xmlns:a16="http://schemas.microsoft.com/office/drawing/2014/main" id="{8036D7B1-13BE-510B-E4C9-B4F0662CAF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39077" y="5296618"/>
            <a:ext cx="1362974" cy="13629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F9C3260-E9F6-47E2-8FE7-3543AD0A0911}" type="slidenum">
              <a:rPr lang="en-US" altLang="en-US" smtClean="0"/>
              <a:pPr/>
              <a:t>2</a:t>
            </a:fld>
            <a:endParaRPr lang="en-US" altLang="en-US"/>
          </a:p>
        </p:txBody>
      </p:sp>
      <p:sp>
        <p:nvSpPr>
          <p:cNvPr id="4" name="Rectangle 2"/>
          <p:cNvSpPr txBox="1">
            <a:spLocks noChangeArrowheads="1"/>
          </p:cNvSpPr>
          <p:nvPr/>
        </p:nvSpPr>
        <p:spPr>
          <a:xfrm>
            <a:off x="-1" y="-25250"/>
            <a:ext cx="9143999" cy="498475"/>
          </a:xfrm>
          <a:prstGeom prst="rect">
            <a:avLst/>
          </a:prstGeom>
        </p:spPr>
        <p:txBody>
          <a:bodyPr/>
          <a:lst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a:lstStyle>
          <a:p>
            <a:pPr algn="ctr"/>
            <a:r>
              <a:rPr lang="en-US" altLang="en-US" dirty="0">
                <a:solidFill>
                  <a:srgbClr val="FF0000"/>
                </a:solidFill>
                <a:highlight>
                  <a:srgbClr val="000000"/>
                </a:highlight>
              </a:rPr>
              <a:t>Collaborators and Promoters                  </a:t>
            </a:r>
          </a:p>
        </p:txBody>
      </p:sp>
      <p:sp>
        <p:nvSpPr>
          <p:cNvPr id="5" name="Rectangle 2"/>
          <p:cNvSpPr txBox="1">
            <a:spLocks noChangeArrowheads="1"/>
          </p:cNvSpPr>
          <p:nvPr/>
        </p:nvSpPr>
        <p:spPr>
          <a:xfrm>
            <a:off x="1" y="6046908"/>
            <a:ext cx="9143999" cy="498475"/>
          </a:xfrm>
          <a:prstGeom prst="rect">
            <a:avLst/>
          </a:prstGeom>
        </p:spPr>
        <p:txBody>
          <a:bodyPr/>
          <a:lst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a:lstStyle>
          <a:p>
            <a:pPr algn="ctr"/>
            <a:r>
              <a:rPr lang="en-US" altLang="en-US" dirty="0">
                <a:solidFill>
                  <a:srgbClr val="FFFF00"/>
                </a:solidFill>
              </a:rPr>
              <a:t>Incomplete Set!</a:t>
            </a:r>
          </a:p>
        </p:txBody>
      </p:sp>
      <p:pic>
        <p:nvPicPr>
          <p:cNvPr id="12" name="Picture 11" descr="A group of people posing for a photo&#10;&#10;Description automatically generated with medium confidence">
            <a:extLst>
              <a:ext uri="{FF2B5EF4-FFF2-40B4-BE49-F238E27FC236}">
                <a16:creationId xmlns:a16="http://schemas.microsoft.com/office/drawing/2014/main" id="{0BC1F1FF-84B1-DB1E-2EB2-78423D3EC290}"/>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0" y="402567"/>
            <a:ext cx="9144000" cy="5715000"/>
          </a:xfrm>
          <a:prstGeom prst="rect">
            <a:avLst/>
          </a:prstGeom>
        </p:spPr>
      </p:pic>
    </p:spTree>
    <p:extLst>
      <p:ext uri="{BB962C8B-B14F-4D97-AF65-F5344CB8AC3E}">
        <p14:creationId xmlns:p14="http://schemas.microsoft.com/office/powerpoint/2010/main" val="228055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8A67B15-E6AE-4D1C-A34B-7278879BDD95}" type="slidenum">
              <a:rPr lang="en-US" altLang="en-US"/>
              <a:pPr/>
              <a:t>3</a:t>
            </a:fld>
            <a:endParaRPr lang="en-US" altLang="en-US"/>
          </a:p>
        </p:txBody>
      </p:sp>
      <p:sp>
        <p:nvSpPr>
          <p:cNvPr id="565250" name="Rectangle 2"/>
          <p:cNvSpPr>
            <a:spLocks noGrp="1" noChangeArrowheads="1"/>
          </p:cNvSpPr>
          <p:nvPr>
            <p:ph type="title"/>
          </p:nvPr>
        </p:nvSpPr>
        <p:spPr>
          <a:xfrm>
            <a:off x="290513" y="527050"/>
            <a:ext cx="8245475" cy="498475"/>
          </a:xfrm>
        </p:spPr>
        <p:txBody>
          <a:bodyPr/>
          <a:lstStyle/>
          <a:p>
            <a:r>
              <a:rPr lang="en-US" altLang="en-US" dirty="0">
                <a:solidFill>
                  <a:srgbClr val="FFFF00"/>
                </a:solidFill>
              </a:rPr>
              <a:t>Caveats</a:t>
            </a:r>
          </a:p>
        </p:txBody>
      </p:sp>
      <p:sp>
        <p:nvSpPr>
          <p:cNvPr id="565251" name="Rectangle 3"/>
          <p:cNvSpPr>
            <a:spLocks noGrp="1" noChangeArrowheads="1"/>
          </p:cNvSpPr>
          <p:nvPr>
            <p:ph type="body" idx="1"/>
          </p:nvPr>
        </p:nvSpPr>
        <p:spPr>
          <a:xfrm>
            <a:off x="446088" y="1160463"/>
            <a:ext cx="8697912" cy="5189537"/>
          </a:xfrm>
        </p:spPr>
        <p:txBody>
          <a:bodyPr/>
          <a:lstStyle/>
          <a:p>
            <a:pPr>
              <a:spcAft>
                <a:spcPct val="25000"/>
              </a:spcAft>
            </a:pPr>
            <a:r>
              <a:rPr lang="en-US" altLang="en-US" dirty="0"/>
              <a:t>Straight talk, no beating around the bush just to be diplomatic</a:t>
            </a:r>
          </a:p>
          <a:p>
            <a:pPr>
              <a:spcAft>
                <a:spcPct val="25000"/>
              </a:spcAft>
            </a:pPr>
            <a:r>
              <a:rPr lang="en-US" altLang="en-US" dirty="0"/>
              <a:t>I grew up in a different place and time</a:t>
            </a:r>
          </a:p>
          <a:p>
            <a:pPr lvl="1">
              <a:spcAft>
                <a:spcPct val="25000"/>
              </a:spcAft>
            </a:pPr>
            <a:r>
              <a:rPr lang="en-US" altLang="en-US" dirty="0"/>
              <a:t>US research environment inside and outside IBM</a:t>
            </a:r>
          </a:p>
          <a:p>
            <a:pPr lvl="1">
              <a:spcAft>
                <a:spcPct val="25000"/>
              </a:spcAft>
            </a:pPr>
            <a:r>
              <a:rPr lang="en-US" altLang="en-US" dirty="0"/>
              <a:t>Seen the good and the bad times at IBM</a:t>
            </a:r>
          </a:p>
          <a:p>
            <a:pPr lvl="1">
              <a:spcAft>
                <a:spcPct val="25000"/>
              </a:spcAft>
            </a:pPr>
            <a:r>
              <a:rPr lang="en-US" altLang="en-US" dirty="0"/>
              <a:t>Can straddle luxury and economy lifestyles</a:t>
            </a:r>
          </a:p>
          <a:p>
            <a:pPr lvl="1">
              <a:spcAft>
                <a:spcPct val="25000"/>
              </a:spcAft>
            </a:pPr>
            <a:r>
              <a:rPr lang="en-US" altLang="en-US" dirty="0"/>
              <a:t>67 years old, left India in 1977 and was in India 6/2006-1/2009</a:t>
            </a:r>
          </a:p>
          <a:p>
            <a:pPr>
              <a:spcAft>
                <a:spcPct val="25000"/>
              </a:spcAft>
            </a:pPr>
            <a:r>
              <a:rPr lang="en-US" altLang="en-US" dirty="0"/>
              <a:t>Lots of sacrifices on my part and more importantly my family’s part (11 years ex-IBMer wife, 32- &amp; 28-year-old daughter and son)</a:t>
            </a:r>
          </a:p>
          <a:p>
            <a:pPr>
              <a:spcAft>
                <a:spcPct val="25000"/>
              </a:spcAft>
            </a:pPr>
            <a:r>
              <a:rPr lang="en-US" altLang="en-US" dirty="0"/>
              <a:t>Spent my entire career at IBM (38.5 years) as a non-manager, although an IBM exec for 23 years (Band D for 20.5 &amp; C for 2.5) – </a:t>
            </a:r>
            <a:br>
              <a:rPr lang="en-US" altLang="en-US" dirty="0"/>
            </a:br>
            <a:r>
              <a:rPr lang="en-US" altLang="en-US" dirty="0"/>
              <a:t>still have tried to look at things from a manager’s perspective</a:t>
            </a:r>
          </a:p>
          <a:p>
            <a:pPr>
              <a:spcAft>
                <a:spcPct val="25000"/>
              </a:spcAft>
            </a:pPr>
            <a:r>
              <a:rPr lang="en-US" altLang="en-US" dirty="0"/>
              <a:t>Cared a lot about my image inside </a:t>
            </a:r>
            <a:r>
              <a:rPr lang="en-US" altLang="en-US" dirty="0">
                <a:solidFill>
                  <a:srgbClr val="FF0000"/>
                </a:solidFill>
              </a:rPr>
              <a:t>and</a:t>
            </a:r>
            <a:r>
              <a:rPr lang="en-US" altLang="en-US" dirty="0"/>
              <a:t> outside IBM</a:t>
            </a:r>
          </a:p>
          <a:p>
            <a:pPr>
              <a:spcAft>
                <a:spcPct val="25000"/>
              </a:spcAft>
            </a:pPr>
            <a:r>
              <a:rPr lang="en-US" altLang="en-US" dirty="0"/>
              <a:t>Your mileage might vary!</a:t>
            </a:r>
          </a:p>
          <a:p>
            <a:pPr>
              <a:spcAft>
                <a:spcPct val="25000"/>
              </a:spcAft>
            </a:pP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900286C7-2DF2-4719-A601-93C4C439A78E}" type="slidenum">
              <a:rPr lang="en-US" altLang="en-US"/>
              <a:pPr/>
              <a:t>4</a:t>
            </a:fld>
            <a:endParaRPr lang="en-US" altLang="en-US"/>
          </a:p>
        </p:txBody>
      </p:sp>
      <p:sp>
        <p:nvSpPr>
          <p:cNvPr id="524290" name="Rectangle 2"/>
          <p:cNvSpPr>
            <a:spLocks noGrp="1" noChangeArrowheads="1"/>
          </p:cNvSpPr>
          <p:nvPr>
            <p:ph type="title"/>
          </p:nvPr>
        </p:nvSpPr>
        <p:spPr>
          <a:xfrm>
            <a:off x="277813" y="536575"/>
            <a:ext cx="8455025" cy="498475"/>
          </a:xfrm>
        </p:spPr>
        <p:txBody>
          <a:bodyPr/>
          <a:lstStyle/>
          <a:p>
            <a:r>
              <a:rPr lang="en-US" altLang="en-US">
                <a:solidFill>
                  <a:srgbClr val="F1FC0E"/>
                </a:solidFill>
              </a:rPr>
              <a:t>B.Tech. Days at IITM</a:t>
            </a:r>
          </a:p>
        </p:txBody>
      </p:sp>
      <p:sp>
        <p:nvSpPr>
          <p:cNvPr id="524291" name="Rectangle 3"/>
          <p:cNvSpPr>
            <a:spLocks noGrp="1" noChangeArrowheads="1"/>
          </p:cNvSpPr>
          <p:nvPr>
            <p:ph type="body" idx="1"/>
          </p:nvPr>
        </p:nvSpPr>
        <p:spPr>
          <a:xfrm>
            <a:off x="296863" y="1074738"/>
            <a:ext cx="8715375" cy="5341937"/>
          </a:xfrm>
        </p:spPr>
        <p:txBody>
          <a:bodyPr/>
          <a:lstStyle/>
          <a:p>
            <a:pPr>
              <a:lnSpc>
                <a:spcPct val="125000"/>
              </a:lnSpc>
            </a:pPr>
            <a:r>
              <a:rPr lang="en-US" altLang="en-US" dirty="0"/>
              <a:t>Chemical Engineering student but known as </a:t>
            </a:r>
            <a:r>
              <a:rPr lang="en-US" altLang="en-US" dirty="0">
                <a:solidFill>
                  <a:srgbClr val="FF0000"/>
                </a:solidFill>
              </a:rPr>
              <a:t>“Computer” Mohan</a:t>
            </a:r>
          </a:p>
          <a:p>
            <a:pPr>
              <a:lnSpc>
                <a:spcPct val="125000"/>
              </a:lnSpc>
            </a:pPr>
            <a:r>
              <a:rPr lang="en-US" altLang="en-US" dirty="0"/>
              <a:t>In 2</a:t>
            </a:r>
            <a:r>
              <a:rPr lang="en-US" altLang="en-US" baseline="30000" dirty="0"/>
              <a:t>nd</a:t>
            </a:r>
            <a:r>
              <a:rPr lang="en-US" altLang="en-US" dirty="0"/>
              <a:t> year (1973), IBM mainframe </a:t>
            </a:r>
            <a:r>
              <a:rPr lang="en-US" altLang="en-US" dirty="0">
                <a:solidFill>
                  <a:srgbClr val="00B050"/>
                </a:solidFill>
              </a:rPr>
              <a:t>370/155</a:t>
            </a:r>
            <a:r>
              <a:rPr lang="en-US" altLang="en-US" dirty="0"/>
              <a:t> arrived in IITM</a:t>
            </a:r>
          </a:p>
          <a:p>
            <a:pPr>
              <a:lnSpc>
                <a:spcPct val="125000"/>
              </a:lnSpc>
            </a:pPr>
            <a:r>
              <a:rPr lang="en-US" altLang="en-US" dirty="0"/>
              <a:t>Unlimited access to 370 for 4 years  – all my spare time </a:t>
            </a:r>
            <a:r>
              <a:rPr lang="en-US" altLang="en-US" i="1" dirty="0"/>
              <a:t>+ more</a:t>
            </a:r>
            <a:r>
              <a:rPr lang="en-US" altLang="en-US" dirty="0"/>
              <a:t>!</a:t>
            </a:r>
          </a:p>
          <a:p>
            <a:pPr>
              <a:lnSpc>
                <a:spcPct val="125000"/>
              </a:lnSpc>
            </a:pPr>
            <a:r>
              <a:rPr lang="en-US" altLang="en-US" dirty="0"/>
              <a:t>Computer Club, self study and a few unofficial M.Tech. CS classes</a:t>
            </a:r>
          </a:p>
          <a:p>
            <a:pPr>
              <a:lnSpc>
                <a:spcPct val="125000"/>
              </a:lnSpc>
            </a:pPr>
            <a:r>
              <a:rPr lang="en-US" altLang="en-US" dirty="0"/>
              <a:t>Played with many comp application packages – </a:t>
            </a:r>
            <a:br>
              <a:rPr lang="en-US" altLang="en-US" dirty="0"/>
            </a:br>
            <a:r>
              <a:rPr lang="en-US" altLang="en-US" dirty="0"/>
              <a:t>Decision to do PhD in management science initially</a:t>
            </a:r>
          </a:p>
          <a:p>
            <a:pPr>
              <a:lnSpc>
                <a:spcPct val="125000"/>
              </a:lnSpc>
            </a:pPr>
            <a:r>
              <a:rPr lang="en-US" altLang="en-US" dirty="0"/>
              <a:t>After debugging a broken advanced feature in GPSS in summer of 1975, decided to do PhD in computer science </a:t>
            </a:r>
            <a:r>
              <a:rPr lang="en-US" altLang="en-US" dirty="0">
                <a:solidFill>
                  <a:srgbClr val="FF0000"/>
                </a:solidFill>
              </a:rPr>
              <a:t>in USA</a:t>
            </a:r>
          </a:p>
          <a:p>
            <a:pPr>
              <a:lnSpc>
                <a:spcPct val="125000"/>
              </a:lnSpc>
            </a:pPr>
            <a:r>
              <a:rPr lang="en-US" altLang="en-US" dirty="0"/>
              <a:t>Wrote papers for computer club magazine and CSI conferences</a:t>
            </a:r>
          </a:p>
          <a:p>
            <a:pPr>
              <a:lnSpc>
                <a:spcPct val="125000"/>
              </a:lnSpc>
            </a:pPr>
            <a:r>
              <a:rPr lang="en-US" altLang="en-US" dirty="0"/>
              <a:t>On mailing lists of dozens of CS departments in US Univs and industrial research labs – some Profs sent even recent PhD theses!</a:t>
            </a:r>
          </a:p>
          <a:p>
            <a:pPr>
              <a:lnSpc>
                <a:spcPct val="125000"/>
              </a:lnSpc>
            </a:pPr>
            <a:r>
              <a:rPr lang="en-US" altLang="en-US" dirty="0"/>
              <a:t>Deep interest in </a:t>
            </a:r>
            <a:r>
              <a:rPr lang="en-US" altLang="en-US" dirty="0">
                <a:solidFill>
                  <a:srgbClr val="FF0000"/>
                </a:solidFill>
              </a:rPr>
              <a:t>DBMS and OS </a:t>
            </a:r>
            <a:r>
              <a:rPr lang="en-US" altLang="en-US" dirty="0"/>
              <a:t>topics – wrote </a:t>
            </a:r>
            <a:r>
              <a:rPr lang="en-US" altLang="en-US" dirty="0">
                <a:solidFill>
                  <a:srgbClr val="FF0000"/>
                </a:solidFill>
              </a:rPr>
              <a:t>survey papers</a:t>
            </a:r>
          </a:p>
          <a:p>
            <a:pPr>
              <a:lnSpc>
                <a:spcPct val="125000"/>
              </a:lnSpc>
            </a:pPr>
            <a:r>
              <a:rPr lang="en-US" altLang="en-US" dirty="0"/>
              <a:t>B.Tech. project work in CS rather than Chemical Engineering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E59C3CD0-FDB4-41F6-BCE9-0D392FFE8056}" type="slidenum">
              <a:rPr lang="en-US" altLang="en-US"/>
              <a:pPr/>
              <a:t>5</a:t>
            </a:fld>
            <a:endParaRPr lang="en-US" altLang="en-US"/>
          </a:p>
        </p:txBody>
      </p:sp>
      <p:sp>
        <p:nvSpPr>
          <p:cNvPr id="526338" name="Rectangle 2"/>
          <p:cNvSpPr>
            <a:spLocks noGrp="1" noChangeArrowheads="1"/>
          </p:cNvSpPr>
          <p:nvPr>
            <p:ph type="title"/>
          </p:nvPr>
        </p:nvSpPr>
        <p:spPr>
          <a:xfrm>
            <a:off x="311150" y="547688"/>
            <a:ext cx="8245475" cy="498475"/>
          </a:xfrm>
        </p:spPr>
        <p:txBody>
          <a:bodyPr/>
          <a:lstStyle/>
          <a:p>
            <a:r>
              <a:rPr lang="en-US" altLang="en-US">
                <a:solidFill>
                  <a:srgbClr val="F1FC0E"/>
                </a:solidFill>
              </a:rPr>
              <a:t>Ph.D. Days at Univ of Texas at Austin</a:t>
            </a:r>
          </a:p>
        </p:txBody>
      </p:sp>
      <p:sp>
        <p:nvSpPr>
          <p:cNvPr id="526339" name="Rectangle 3"/>
          <p:cNvSpPr>
            <a:spLocks noGrp="1" noChangeArrowheads="1"/>
          </p:cNvSpPr>
          <p:nvPr>
            <p:ph type="body" idx="1"/>
          </p:nvPr>
        </p:nvSpPr>
        <p:spPr>
          <a:xfrm>
            <a:off x="317500" y="1214438"/>
            <a:ext cx="8518525" cy="5102225"/>
          </a:xfrm>
        </p:spPr>
        <p:txBody>
          <a:bodyPr/>
          <a:lstStyle/>
          <a:p>
            <a:pPr>
              <a:lnSpc>
                <a:spcPct val="125000"/>
              </a:lnSpc>
            </a:pPr>
            <a:r>
              <a:rPr lang="en-US" altLang="en-US" dirty="0"/>
              <a:t>No assistantship before reaching Austin! Intent on US study!!</a:t>
            </a:r>
          </a:p>
          <a:p>
            <a:pPr>
              <a:lnSpc>
                <a:spcPct val="125000"/>
              </a:lnSpc>
            </a:pPr>
            <a:r>
              <a:rPr lang="en-US" altLang="en-US" dirty="0"/>
              <a:t>Within 10 days, got </a:t>
            </a:r>
            <a:r>
              <a:rPr lang="en-US" altLang="en-US" dirty="0">
                <a:solidFill>
                  <a:srgbClr val="00B050"/>
                </a:solidFill>
              </a:rPr>
              <a:t>research</a:t>
            </a:r>
            <a:r>
              <a:rPr lang="en-US" altLang="en-US" dirty="0"/>
              <a:t> assistantship </a:t>
            </a:r>
          </a:p>
          <a:p>
            <a:pPr>
              <a:lnSpc>
                <a:spcPct val="125000"/>
              </a:lnSpc>
            </a:pPr>
            <a:r>
              <a:rPr lang="en-US" altLang="en-US" dirty="0"/>
              <a:t>Finished Ph.D. qualifiers in 4 semesters, but difficulty in finding a thesis topic – changed advisors a few times</a:t>
            </a:r>
          </a:p>
          <a:p>
            <a:pPr>
              <a:lnSpc>
                <a:spcPct val="125000"/>
              </a:lnSpc>
            </a:pPr>
            <a:r>
              <a:rPr lang="en-US" altLang="en-US" dirty="0"/>
              <a:t>Finally, </a:t>
            </a:r>
            <a:r>
              <a:rPr lang="en-US" altLang="en-US" dirty="0">
                <a:solidFill>
                  <a:srgbClr val="00B050"/>
                </a:solidFill>
              </a:rPr>
              <a:t>Avi Silberschatz </a:t>
            </a:r>
            <a:r>
              <a:rPr lang="en-US" altLang="en-US" dirty="0"/>
              <a:t>&amp; Don Fussell came to Austin in Fall 1980, became their student in Dec 1980</a:t>
            </a:r>
          </a:p>
          <a:p>
            <a:pPr>
              <a:lnSpc>
                <a:spcPct val="125000"/>
              </a:lnSpc>
            </a:pPr>
            <a:r>
              <a:rPr lang="en-US" altLang="en-US" dirty="0"/>
              <a:t>Finished Ph.D. in Dec 1981 on </a:t>
            </a:r>
            <a:r>
              <a:rPr lang="en-US" altLang="en-US" dirty="0">
                <a:solidFill>
                  <a:srgbClr val="00B050"/>
                </a:solidFill>
              </a:rPr>
              <a:t>locking in database systems</a:t>
            </a:r>
          </a:p>
          <a:p>
            <a:pPr>
              <a:lnSpc>
                <a:spcPct val="125000"/>
              </a:lnSpc>
            </a:pPr>
            <a:r>
              <a:rPr lang="en-US" altLang="en-US" dirty="0"/>
              <a:t>Worked 2 summers in Europe </a:t>
            </a:r>
          </a:p>
          <a:p>
            <a:pPr lvl="1">
              <a:lnSpc>
                <a:spcPct val="125000"/>
              </a:lnSpc>
            </a:pPr>
            <a:r>
              <a:rPr lang="en-US" altLang="en-US" dirty="0"/>
              <a:t>1979 at </a:t>
            </a:r>
            <a:r>
              <a:rPr lang="en-US" altLang="en-US" dirty="0">
                <a:solidFill>
                  <a:srgbClr val="00B050"/>
                </a:solidFill>
              </a:rPr>
              <a:t>INRIA</a:t>
            </a:r>
            <a:r>
              <a:rPr lang="en-US" altLang="en-US" dirty="0"/>
              <a:t> Rocquencourt, Paris	</a:t>
            </a:r>
          </a:p>
          <a:p>
            <a:pPr lvl="1">
              <a:lnSpc>
                <a:spcPct val="125000"/>
              </a:lnSpc>
            </a:pPr>
            <a:r>
              <a:rPr lang="en-US" altLang="en-US" dirty="0"/>
              <a:t>1980 at Hahn Meitner Institute, West Berlin</a:t>
            </a:r>
          </a:p>
          <a:p>
            <a:pPr>
              <a:lnSpc>
                <a:spcPct val="125000"/>
              </a:lnSpc>
            </a:pPr>
            <a:r>
              <a:rPr lang="en-US" altLang="en-US" dirty="0"/>
              <a:t>Published on different topics as a student, including a controversial, in-depth and very critical paper on </a:t>
            </a:r>
            <a:r>
              <a:rPr lang="en-US" altLang="en-US" dirty="0">
                <a:solidFill>
                  <a:srgbClr val="FF0000"/>
                </a:solidFill>
              </a:rPr>
              <a:t>SDD-1</a:t>
            </a:r>
            <a:r>
              <a:rPr lang="en-US" altLang="en-US" dirty="0"/>
              <a:t>, a distributed DBMS by Computer Corporation of America (CCA) </a:t>
            </a:r>
          </a:p>
          <a:p>
            <a:pPr>
              <a:lnSpc>
                <a:spcPct val="125000"/>
              </a:lnSpc>
            </a:pPr>
            <a:endParaRPr lang="en-US"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446F2471-4563-4533-BB38-31BE34FC6047}" type="slidenum">
              <a:rPr lang="en-US" altLang="en-US"/>
              <a:pPr/>
              <a:t>6</a:t>
            </a:fld>
            <a:endParaRPr lang="en-US" altLang="en-US"/>
          </a:p>
        </p:txBody>
      </p:sp>
      <p:sp>
        <p:nvSpPr>
          <p:cNvPr id="540674" name="Rectangle 2"/>
          <p:cNvSpPr>
            <a:spLocks noGrp="1" noChangeArrowheads="1"/>
          </p:cNvSpPr>
          <p:nvPr>
            <p:ph type="title"/>
          </p:nvPr>
        </p:nvSpPr>
        <p:spPr>
          <a:xfrm>
            <a:off x="266700" y="428625"/>
            <a:ext cx="8466138" cy="498475"/>
          </a:xfrm>
        </p:spPr>
        <p:txBody>
          <a:bodyPr/>
          <a:lstStyle/>
          <a:p>
            <a:r>
              <a:rPr lang="en-US" altLang="en-US">
                <a:solidFill>
                  <a:srgbClr val="F1FC0E"/>
                </a:solidFill>
              </a:rPr>
              <a:t>Job at IBM Research, San Jose</a:t>
            </a:r>
          </a:p>
        </p:txBody>
      </p:sp>
      <p:sp>
        <p:nvSpPr>
          <p:cNvPr id="540675" name="Rectangle 3"/>
          <p:cNvSpPr>
            <a:spLocks noGrp="1" noChangeArrowheads="1"/>
          </p:cNvSpPr>
          <p:nvPr>
            <p:ph type="body" idx="1"/>
          </p:nvPr>
        </p:nvSpPr>
        <p:spPr>
          <a:xfrm>
            <a:off x="274638" y="973138"/>
            <a:ext cx="8721725" cy="5475287"/>
          </a:xfrm>
        </p:spPr>
        <p:txBody>
          <a:bodyPr/>
          <a:lstStyle/>
          <a:p>
            <a:pPr>
              <a:lnSpc>
                <a:spcPct val="125000"/>
              </a:lnSpc>
            </a:pPr>
            <a:r>
              <a:rPr lang="en-US" altLang="en-US" sz="1800" dirty="0"/>
              <a:t>On graduation, eager to get more practical work done</a:t>
            </a:r>
          </a:p>
          <a:p>
            <a:pPr>
              <a:lnSpc>
                <a:spcPct val="125000"/>
              </a:lnSpc>
            </a:pPr>
            <a:r>
              <a:rPr lang="en-US" altLang="en-US" sz="1800" dirty="0"/>
              <a:t>Decided </a:t>
            </a:r>
            <a:r>
              <a:rPr lang="en-US" altLang="en-US" sz="1800" dirty="0">
                <a:solidFill>
                  <a:srgbClr val="00B050"/>
                </a:solidFill>
              </a:rPr>
              <a:t>not to apply for teaching positions</a:t>
            </a:r>
          </a:p>
          <a:p>
            <a:pPr>
              <a:lnSpc>
                <a:spcPct val="125000"/>
              </a:lnSpc>
            </a:pPr>
            <a:r>
              <a:rPr lang="en-US" altLang="en-US" sz="1800" dirty="0"/>
              <a:t>Interviewed at IBM Research Watson and San Jose, HP Labs, Bell Labs, CCA and Lawrence Berkeley National Lab (LBNL)</a:t>
            </a:r>
          </a:p>
          <a:p>
            <a:pPr>
              <a:lnSpc>
                <a:spcPct val="125000"/>
              </a:lnSpc>
            </a:pPr>
            <a:r>
              <a:rPr lang="en-US" altLang="en-US" sz="1800" dirty="0"/>
              <a:t>Joined IBM Research in San Jose in Dec 1981 </a:t>
            </a:r>
            <a:br>
              <a:rPr lang="en-US" altLang="en-US" sz="1800" dirty="0"/>
            </a:br>
            <a:r>
              <a:rPr lang="en-US" altLang="en-US" sz="1800" dirty="0">
                <a:solidFill>
                  <a:srgbClr val="00B050"/>
                </a:solidFill>
              </a:rPr>
              <a:t>Mecca of database research</a:t>
            </a:r>
            <a:r>
              <a:rPr lang="en-US" altLang="en-US" sz="1800" dirty="0"/>
              <a:t>: Birthplace of relational DBs and SQL </a:t>
            </a:r>
          </a:p>
          <a:p>
            <a:pPr>
              <a:lnSpc>
                <a:spcPct val="125000"/>
              </a:lnSpc>
            </a:pPr>
            <a:r>
              <a:rPr lang="en-US" altLang="en-US" sz="1800" dirty="0">
                <a:solidFill>
                  <a:srgbClr val="FF0000"/>
                </a:solidFill>
              </a:rPr>
              <a:t>R*</a:t>
            </a:r>
            <a:r>
              <a:rPr lang="en-US" altLang="en-US" sz="1800" dirty="0"/>
              <a:t> distributed database project, follow on to System R – </a:t>
            </a:r>
            <a:br>
              <a:rPr lang="en-US" altLang="en-US" sz="1800" dirty="0"/>
            </a:br>
            <a:r>
              <a:rPr lang="en-US" altLang="en-US" sz="1800" dirty="0"/>
              <a:t>essentially </a:t>
            </a:r>
            <a:r>
              <a:rPr lang="en-US" altLang="en-US" sz="1800" dirty="0">
                <a:solidFill>
                  <a:srgbClr val="FF0000"/>
                </a:solidFill>
              </a:rPr>
              <a:t>replacement for Jim Gray </a:t>
            </a:r>
            <a:r>
              <a:rPr lang="en-US" altLang="en-US" sz="1800" dirty="0"/>
              <a:t>who left IBM in Fall 1980</a:t>
            </a:r>
          </a:p>
          <a:p>
            <a:pPr>
              <a:lnSpc>
                <a:spcPct val="125000"/>
              </a:lnSpc>
            </a:pPr>
            <a:r>
              <a:rPr lang="en-US" altLang="en-US" sz="1800" dirty="0"/>
              <a:t>Initial work on distributed transaction recovery – </a:t>
            </a:r>
            <a:r>
              <a:rPr lang="en-US" altLang="en-US" sz="1800" dirty="0">
                <a:solidFill>
                  <a:srgbClr val="FF0000"/>
                </a:solidFill>
              </a:rPr>
              <a:t>Presumed Abort</a:t>
            </a:r>
            <a:br>
              <a:rPr lang="en-US" altLang="en-US" sz="1800" dirty="0">
                <a:solidFill>
                  <a:srgbClr val="FF0000"/>
                </a:solidFill>
              </a:rPr>
            </a:br>
            <a:r>
              <a:rPr lang="en-US" altLang="en-US" sz="1800" dirty="0"/>
              <a:t>Became an int’l standard and used everywhere, lot of work </a:t>
            </a:r>
            <a:r>
              <a:rPr lang="en-US" altLang="en-US" sz="1800" i="1" dirty="0"/>
              <a:t>much later</a:t>
            </a:r>
            <a:r>
              <a:rPr lang="en-US" altLang="en-US" sz="1800" dirty="0"/>
              <a:t> to adapt to IBM network protocols (LU 6.2) to get into DB2 DRDA architecture</a:t>
            </a:r>
            <a:endParaRPr lang="en-US" altLang="en-US" sz="1800" dirty="0">
              <a:solidFill>
                <a:srgbClr val="FF0000"/>
              </a:solidFill>
            </a:endParaRPr>
          </a:p>
          <a:p>
            <a:pPr>
              <a:lnSpc>
                <a:spcPct val="125000"/>
              </a:lnSpc>
            </a:pPr>
            <a:r>
              <a:rPr lang="en-US" altLang="en-US" sz="1800" dirty="0"/>
              <a:t>Didn’t need to be advised about technical careers, surrounded by people with distinguished research careers (</a:t>
            </a:r>
            <a:r>
              <a:rPr lang="en-US" altLang="en-US" sz="1800" dirty="0">
                <a:solidFill>
                  <a:srgbClr val="00B050"/>
                </a:solidFill>
              </a:rPr>
              <a:t>Codd, Backus, Fagin, Pippenger</a:t>
            </a:r>
            <a:r>
              <a:rPr lang="en-US" altLang="en-US" sz="1800" dirty="0"/>
              <a:t>, …)</a:t>
            </a:r>
          </a:p>
          <a:p>
            <a:r>
              <a:rPr lang="en-US" altLang="en-US" sz="1800" dirty="0"/>
              <a:t>Many </a:t>
            </a:r>
            <a:r>
              <a:rPr lang="en-US" altLang="en-US" sz="1800" dirty="0">
                <a:solidFill>
                  <a:srgbClr val="FF0000"/>
                </a:solidFill>
              </a:rPr>
              <a:t>IBM Fellows </a:t>
            </a:r>
            <a:r>
              <a:rPr lang="en-US" altLang="en-US" sz="1800" dirty="0"/>
              <a:t>came out of R* later </a:t>
            </a:r>
            <a:br>
              <a:rPr lang="en-US" altLang="en-US" sz="1800" dirty="0"/>
            </a:br>
            <a:r>
              <a:rPr lang="en-US" altLang="en-US" sz="1800" dirty="0">
                <a:solidFill>
                  <a:srgbClr val="FF0000"/>
                </a:solidFill>
              </a:rPr>
              <a:t>Pat Selinger, Bruce Lindsay, C. Mohan, Hamid Pirahesh, Laura Haas</a:t>
            </a:r>
            <a:endParaRPr lang="en-US" alt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D8AC8FD7-669F-4871-BC08-F53AE7BE1866}" type="slidenum">
              <a:rPr lang="en-US" altLang="en-US"/>
              <a:pPr/>
              <a:t>7</a:t>
            </a:fld>
            <a:endParaRPr lang="en-US" altLang="en-US"/>
          </a:p>
        </p:txBody>
      </p:sp>
      <p:sp>
        <p:nvSpPr>
          <p:cNvPr id="550914" name="Rectangle 2"/>
          <p:cNvSpPr>
            <a:spLocks noGrp="1" noChangeArrowheads="1"/>
          </p:cNvSpPr>
          <p:nvPr>
            <p:ph type="title"/>
          </p:nvPr>
        </p:nvSpPr>
        <p:spPr>
          <a:xfrm>
            <a:off x="206375" y="582613"/>
            <a:ext cx="8413750" cy="498475"/>
          </a:xfrm>
        </p:spPr>
        <p:txBody>
          <a:bodyPr/>
          <a:lstStyle/>
          <a:p>
            <a:r>
              <a:rPr lang="en-US" altLang="en-US" dirty="0">
                <a:solidFill>
                  <a:srgbClr val="F1FC0E"/>
                </a:solidFill>
              </a:rPr>
              <a:t>History of Work on ARIES Family of Algorithms</a:t>
            </a:r>
          </a:p>
        </p:txBody>
      </p:sp>
      <p:sp>
        <p:nvSpPr>
          <p:cNvPr id="550915" name="Rectangle 3"/>
          <p:cNvSpPr>
            <a:spLocks noGrp="1" noChangeArrowheads="1"/>
          </p:cNvSpPr>
          <p:nvPr>
            <p:ph type="body" idx="1"/>
          </p:nvPr>
        </p:nvSpPr>
        <p:spPr>
          <a:xfrm>
            <a:off x="315913" y="1104900"/>
            <a:ext cx="8556625" cy="5211763"/>
          </a:xfrm>
        </p:spPr>
        <p:txBody>
          <a:bodyPr/>
          <a:lstStyle/>
          <a:p>
            <a:r>
              <a:rPr lang="en-US" altLang="en-US" dirty="0">
                <a:solidFill>
                  <a:srgbClr val="FF9900"/>
                </a:solidFill>
              </a:rPr>
              <a:t>Late-70s' Sys R conclusion</a:t>
            </a:r>
            <a:r>
              <a:rPr lang="en-US" altLang="en-US" dirty="0"/>
              <a:t>: Recovery with write-ahead logging (</a:t>
            </a:r>
            <a:r>
              <a:rPr lang="en-US" altLang="en-US" dirty="0">
                <a:solidFill>
                  <a:srgbClr val="00B050"/>
                </a:solidFill>
              </a:rPr>
              <a:t>WAL</a:t>
            </a:r>
            <a:r>
              <a:rPr lang="en-US" altLang="en-US" dirty="0"/>
              <a:t>) better than with shadow paging </a:t>
            </a:r>
            <a:r>
              <a:rPr lang="en-US" altLang="en-US" dirty="0">
                <a:solidFill>
                  <a:srgbClr val="FF0000"/>
                </a:solidFill>
              </a:rPr>
              <a:t>BUT</a:t>
            </a:r>
            <a:r>
              <a:rPr lang="en-US" altLang="en-US" dirty="0"/>
              <a:t> Sys R's locking &amp; recovery paradigms later heavily influenced R&amp;D</a:t>
            </a:r>
          </a:p>
          <a:p>
            <a:r>
              <a:rPr lang="en-US" altLang="en-US" dirty="0">
                <a:solidFill>
                  <a:srgbClr val="FF9900"/>
                </a:solidFill>
              </a:rPr>
              <a:t>Mid-80s</a:t>
            </a:r>
            <a:r>
              <a:rPr lang="en-US" altLang="en-US" dirty="0"/>
              <a:t>: Basic locking and recovery work believed to be a </a:t>
            </a:r>
            <a:r>
              <a:rPr lang="en-US" altLang="en-US" dirty="0">
                <a:solidFill>
                  <a:srgbClr val="00B050"/>
                </a:solidFill>
              </a:rPr>
              <a:t>dead research topic</a:t>
            </a:r>
            <a:r>
              <a:rPr lang="en-US" altLang="en-US" dirty="0"/>
              <a:t> by general database community</a:t>
            </a:r>
          </a:p>
          <a:p>
            <a:r>
              <a:rPr lang="en-US" altLang="en-US" dirty="0"/>
              <a:t>After R* project at IBM Almaden, </a:t>
            </a:r>
            <a:r>
              <a:rPr lang="en-US" altLang="en-US" dirty="0">
                <a:solidFill>
                  <a:srgbClr val="FF0000"/>
                </a:solidFill>
              </a:rPr>
              <a:t>Starburst</a:t>
            </a:r>
            <a:r>
              <a:rPr lang="en-US" altLang="en-US" dirty="0"/>
              <a:t> was initiated to design a new extensible and client-server DBMS</a:t>
            </a:r>
          </a:p>
          <a:p>
            <a:r>
              <a:rPr lang="en-US" altLang="en-US" dirty="0"/>
              <a:t>I, a non-System R person, decided to revisit System R legacy, despite counter advise from the “legacy” people </a:t>
            </a:r>
          </a:p>
          <a:p>
            <a:pPr lvl="1"/>
            <a:r>
              <a:rPr lang="en-US" altLang="en-US" dirty="0"/>
              <a:t>Found major unsolved problems in the area of locking &amp; recovery: </a:t>
            </a:r>
            <a:r>
              <a:rPr lang="en-US" altLang="en-US" dirty="0">
                <a:solidFill>
                  <a:srgbClr val="FF0000"/>
                </a:solidFill>
              </a:rPr>
              <a:t>Using WAL how to do efficient, fine granule locking with logical logging and flexible storage management</a:t>
            </a:r>
          </a:p>
          <a:p>
            <a:pPr lvl="1">
              <a:spcAft>
                <a:spcPct val="0"/>
              </a:spcAft>
            </a:pPr>
            <a:r>
              <a:rPr lang="en-US" altLang="en-US" dirty="0"/>
              <a:t>Important Sys R algorithms left undocumented: </a:t>
            </a:r>
            <a:br>
              <a:rPr lang="en-US" altLang="en-US" dirty="0"/>
            </a:br>
            <a:r>
              <a:rPr lang="en-US" altLang="en-US" dirty="0">
                <a:solidFill>
                  <a:srgbClr val="FF0000"/>
                </a:solidFill>
              </a:rPr>
              <a:t>index locking &amp; recovery, partial rollback handling, ...</a:t>
            </a:r>
          </a:p>
          <a:p>
            <a:pPr lvl="1">
              <a:spcAft>
                <a:spcPct val="0"/>
              </a:spcAft>
            </a:pPr>
            <a:r>
              <a:rPr lang="en-US" altLang="en-US" dirty="0"/>
              <a:t>Some significant original design flaws remained in product version of  Sys R: e.g., space reservation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157C30B-577B-4AD1-A2D7-77DAF02406F6}" type="slidenum">
              <a:rPr lang="en-US" altLang="en-US"/>
              <a:pPr/>
              <a:t>8</a:t>
            </a:fld>
            <a:endParaRPr lang="en-US" altLang="en-US"/>
          </a:p>
        </p:txBody>
      </p:sp>
      <p:sp>
        <p:nvSpPr>
          <p:cNvPr id="559106" name="Rectangle 2"/>
          <p:cNvSpPr>
            <a:spLocks noGrp="1" noChangeArrowheads="1"/>
          </p:cNvSpPr>
          <p:nvPr>
            <p:ph type="title"/>
          </p:nvPr>
        </p:nvSpPr>
        <p:spPr>
          <a:xfrm>
            <a:off x="301625" y="563563"/>
            <a:ext cx="8245475" cy="498475"/>
          </a:xfrm>
        </p:spPr>
        <p:txBody>
          <a:bodyPr/>
          <a:lstStyle/>
          <a:p>
            <a:r>
              <a:rPr lang="en-US" altLang="en-US">
                <a:solidFill>
                  <a:srgbClr val="F1FC0E"/>
                </a:solidFill>
              </a:rPr>
              <a:t>ARIES History</a:t>
            </a:r>
          </a:p>
        </p:txBody>
      </p:sp>
      <p:sp>
        <p:nvSpPr>
          <p:cNvPr id="559107" name="Rectangle 3"/>
          <p:cNvSpPr>
            <a:spLocks noGrp="1" noChangeArrowheads="1"/>
          </p:cNvSpPr>
          <p:nvPr>
            <p:ph type="body" idx="1"/>
          </p:nvPr>
        </p:nvSpPr>
        <p:spPr>
          <a:xfrm>
            <a:off x="417513" y="1066800"/>
            <a:ext cx="8245474" cy="5357813"/>
          </a:xfrm>
        </p:spPr>
        <p:txBody>
          <a:bodyPr/>
          <a:lstStyle/>
          <a:p>
            <a:pPr>
              <a:lnSpc>
                <a:spcPct val="120000"/>
              </a:lnSpc>
            </a:pPr>
            <a:r>
              <a:rPr lang="en-US" altLang="en-US" dirty="0"/>
              <a:t>Dug up some old unpublished Sys R memos</a:t>
            </a:r>
          </a:p>
          <a:p>
            <a:pPr>
              <a:lnSpc>
                <a:spcPct val="120000"/>
              </a:lnSpc>
            </a:pPr>
            <a:r>
              <a:rPr lang="en-US" altLang="en-US" dirty="0"/>
              <a:t>Reverse engineered code of </a:t>
            </a:r>
            <a:r>
              <a:rPr lang="en-US" altLang="en-US" dirty="0">
                <a:solidFill>
                  <a:srgbClr val="33CC33"/>
                </a:solidFill>
              </a:rPr>
              <a:t>Sys R, SQL/DS, DB2/MVS, IMS</a:t>
            </a:r>
            <a:r>
              <a:rPr lang="en-US" altLang="en-US" dirty="0"/>
              <a:t>: Many inventors were long gone from IBM, including </a:t>
            </a:r>
            <a:r>
              <a:rPr lang="en-US" altLang="en-US" dirty="0">
                <a:solidFill>
                  <a:srgbClr val="FF0000"/>
                </a:solidFill>
              </a:rPr>
              <a:t>Jim Gray</a:t>
            </a:r>
          </a:p>
          <a:p>
            <a:pPr>
              <a:lnSpc>
                <a:spcPct val="120000"/>
              </a:lnSpc>
            </a:pPr>
            <a:r>
              <a:rPr lang="en-US" altLang="en-US" dirty="0"/>
              <a:t>Consulted with developers of mainframe DB2 to learn why its recovery differed significantly from Sys R</a:t>
            </a:r>
          </a:p>
          <a:p>
            <a:pPr>
              <a:lnSpc>
                <a:spcPct val="120000"/>
              </a:lnSpc>
            </a:pPr>
            <a:r>
              <a:rPr lang="en-US" altLang="en-US" dirty="0">
                <a:solidFill>
                  <a:srgbClr val="00B050"/>
                </a:solidFill>
              </a:rPr>
              <a:t>Synergy from interactions between researchers and developers</a:t>
            </a:r>
          </a:p>
          <a:p>
            <a:pPr>
              <a:lnSpc>
                <a:spcPct val="120000"/>
              </a:lnSpc>
            </a:pPr>
            <a:r>
              <a:rPr lang="en-US" altLang="en-US" dirty="0"/>
              <a:t>Benefited from accumulated prototype/product history</a:t>
            </a:r>
          </a:p>
          <a:p>
            <a:pPr>
              <a:lnSpc>
                <a:spcPct val="120000"/>
              </a:lnSpc>
            </a:pPr>
            <a:r>
              <a:rPr lang="en-US" altLang="en-US" dirty="0"/>
              <a:t>Greater appreciation of customer problems with resulting algorithms being much more realistic</a:t>
            </a:r>
          </a:p>
          <a:p>
            <a:pPr>
              <a:lnSpc>
                <a:spcPct val="120000"/>
              </a:lnSpc>
            </a:pPr>
            <a:r>
              <a:rPr lang="en-US" altLang="en-US" dirty="0"/>
              <a:t>Evolutionary, rather than revolutionary, solutions – </a:t>
            </a:r>
            <a:br>
              <a:rPr lang="en-US" altLang="en-US" dirty="0"/>
            </a:br>
            <a:r>
              <a:rPr lang="en-US" altLang="en-US" dirty="0">
                <a:solidFill>
                  <a:srgbClr val="FF0000"/>
                </a:solidFill>
              </a:rPr>
              <a:t>very important for technology transfer</a:t>
            </a:r>
          </a:p>
          <a:p>
            <a:pPr>
              <a:lnSpc>
                <a:spcPct val="120000"/>
              </a:lnSpc>
            </a:pPr>
            <a:r>
              <a:rPr lang="en-US" altLang="en-US" dirty="0"/>
              <a:t>Resulted in formation of Data Base Technology Institute (</a:t>
            </a:r>
            <a:r>
              <a:rPr lang="en-US" altLang="en-US" dirty="0">
                <a:solidFill>
                  <a:srgbClr val="33CC33"/>
                </a:solidFill>
              </a:rPr>
              <a:t>DBTI</a:t>
            </a:r>
            <a:r>
              <a:rPr lang="en-US" altLang="en-US" dirty="0"/>
              <a:t>) to encourage interactions between IBM Research and DBMS product groups: </a:t>
            </a:r>
            <a:r>
              <a:rPr lang="en-US" altLang="en-US" dirty="0">
                <a:solidFill>
                  <a:schemeClr val="folHlink"/>
                </a:solidFill>
              </a:rPr>
              <a:t>Huge success</a:t>
            </a:r>
            <a:r>
              <a:rPr lang="en-US" altLang="en-US" dirty="0">
                <a:solidFill>
                  <a:srgbClr val="FF9900"/>
                </a:solidFil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82A8753-D86D-477C-9D5E-7275ABF817D3}" type="slidenum">
              <a:rPr lang="en-US" altLang="en-US"/>
              <a:pPr/>
              <a:t>9</a:t>
            </a:fld>
            <a:endParaRPr lang="en-US" altLang="en-US"/>
          </a:p>
        </p:txBody>
      </p:sp>
      <p:sp>
        <p:nvSpPr>
          <p:cNvPr id="552962" name="Rectangle 2"/>
          <p:cNvSpPr>
            <a:spLocks noGrp="1" noChangeArrowheads="1"/>
          </p:cNvSpPr>
          <p:nvPr>
            <p:ph type="title"/>
          </p:nvPr>
        </p:nvSpPr>
        <p:spPr/>
        <p:txBody>
          <a:bodyPr/>
          <a:lstStyle/>
          <a:p>
            <a:r>
              <a:rPr lang="en-US" altLang="en-US">
                <a:solidFill>
                  <a:srgbClr val="F1FC0E"/>
                </a:solidFill>
              </a:rPr>
              <a:t>ARIES Impact</a:t>
            </a:r>
          </a:p>
        </p:txBody>
      </p:sp>
      <p:sp>
        <p:nvSpPr>
          <p:cNvPr id="552963" name="Rectangle 3"/>
          <p:cNvSpPr>
            <a:spLocks noGrp="1" noChangeArrowheads="1"/>
          </p:cNvSpPr>
          <p:nvPr>
            <p:ph type="body" idx="1"/>
          </p:nvPr>
        </p:nvSpPr>
        <p:spPr>
          <a:xfrm>
            <a:off x="604838" y="1468438"/>
            <a:ext cx="8397875" cy="4848225"/>
          </a:xfrm>
        </p:spPr>
        <p:txBody>
          <a:bodyPr/>
          <a:lstStyle/>
          <a:p>
            <a:pPr>
              <a:spcAft>
                <a:spcPct val="100000"/>
              </a:spcAft>
              <a:buFont typeface="Wingdings" panose="05000000000000000000" pitchFamily="2" charset="2"/>
              <a:buNone/>
            </a:pPr>
            <a:r>
              <a:rPr lang="en-US" altLang="en-US" dirty="0"/>
              <a:t>Numerous IBM products and prototypes</a:t>
            </a:r>
          </a:p>
          <a:p>
            <a:pPr>
              <a:spcAft>
                <a:spcPct val="100000"/>
              </a:spcAft>
            </a:pPr>
            <a:r>
              <a:rPr lang="en-US" altLang="en-US" dirty="0">
                <a:solidFill>
                  <a:srgbClr val="FF9900"/>
                </a:solidFill>
              </a:rPr>
              <a:t>DB2</a:t>
            </a:r>
            <a:r>
              <a:rPr lang="en-US" altLang="en-US" dirty="0"/>
              <a:t> RDBMS workstation and mainframe versions</a:t>
            </a:r>
          </a:p>
          <a:p>
            <a:pPr>
              <a:spcAft>
                <a:spcPct val="100000"/>
              </a:spcAft>
            </a:pPr>
            <a:r>
              <a:rPr lang="en-US" altLang="en-US" dirty="0">
                <a:solidFill>
                  <a:srgbClr val="FF9900"/>
                </a:solidFill>
              </a:rPr>
              <a:t>Starburst</a:t>
            </a:r>
            <a:r>
              <a:rPr lang="en-US" altLang="en-US" dirty="0"/>
              <a:t> extensible DBMS</a:t>
            </a:r>
          </a:p>
          <a:p>
            <a:pPr>
              <a:spcAft>
                <a:spcPct val="100000"/>
              </a:spcAft>
            </a:pPr>
            <a:r>
              <a:rPr lang="en-US" altLang="en-US" dirty="0">
                <a:solidFill>
                  <a:srgbClr val="FF9900"/>
                </a:solidFill>
              </a:rPr>
              <a:t>MQSeries</a:t>
            </a:r>
            <a:r>
              <a:rPr lang="en-US" altLang="en-US" dirty="0"/>
              <a:t>/390 transactional messaging &amp; queuing product</a:t>
            </a:r>
          </a:p>
          <a:p>
            <a:pPr>
              <a:spcAft>
                <a:spcPct val="100000"/>
              </a:spcAft>
            </a:pPr>
            <a:r>
              <a:rPr lang="en-US" altLang="en-US" dirty="0">
                <a:solidFill>
                  <a:srgbClr val="FF9900"/>
                </a:solidFill>
              </a:rPr>
              <a:t>Lotus Domino/Notes</a:t>
            </a:r>
          </a:p>
          <a:p>
            <a:pPr>
              <a:spcAft>
                <a:spcPct val="100000"/>
              </a:spcAft>
            </a:pPr>
            <a:r>
              <a:rPr lang="en-US" altLang="en-US" dirty="0">
                <a:solidFill>
                  <a:srgbClr val="FF9900"/>
                </a:solidFill>
              </a:rPr>
              <a:t>ADSM (TSM)</a:t>
            </a:r>
            <a:r>
              <a:rPr lang="en-US" altLang="en-US" dirty="0"/>
              <a:t> backup and restore product on numerous platforms</a:t>
            </a:r>
          </a:p>
          <a:p>
            <a:pPr>
              <a:spcAft>
                <a:spcPct val="100000"/>
              </a:spcAft>
            </a:pPr>
            <a:r>
              <a:rPr lang="en-US" altLang="en-US" dirty="0">
                <a:solidFill>
                  <a:srgbClr val="FF9900"/>
                </a:solidFill>
              </a:rPr>
              <a:t>Encina</a:t>
            </a:r>
            <a:r>
              <a:rPr lang="en-US" altLang="en-US" dirty="0"/>
              <a:t> (Transarc) transaction monitor</a:t>
            </a:r>
          </a:p>
          <a:p>
            <a:pPr>
              <a:spcAft>
                <a:spcPct val="100000"/>
              </a:spcAft>
            </a:pPr>
            <a:r>
              <a:rPr lang="en-US" altLang="en-US" dirty="0">
                <a:solidFill>
                  <a:srgbClr val="FF9900"/>
                </a:solidFill>
              </a:rPr>
              <a:t>QuickSilver</a:t>
            </a:r>
            <a:r>
              <a:rPr lang="en-US" altLang="en-US" dirty="0"/>
              <a:t> distributed operating system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ED5C5B9-AE20-4FF2-9258-D8DB5F615F97}" type="slidenum">
              <a:rPr lang="en-US" altLang="en-US"/>
              <a:pPr/>
              <a:t>10</a:t>
            </a:fld>
            <a:endParaRPr lang="en-US" altLang="en-US"/>
          </a:p>
        </p:txBody>
      </p:sp>
      <p:sp>
        <p:nvSpPr>
          <p:cNvPr id="544770" name="Rectangle 2"/>
          <p:cNvSpPr>
            <a:spLocks noGrp="1" noChangeArrowheads="1"/>
          </p:cNvSpPr>
          <p:nvPr>
            <p:ph type="title"/>
          </p:nvPr>
        </p:nvSpPr>
        <p:spPr/>
        <p:txBody>
          <a:bodyPr/>
          <a:lstStyle/>
          <a:p>
            <a:r>
              <a:rPr lang="en-US" altLang="en-US">
                <a:solidFill>
                  <a:srgbClr val="F1FC0E"/>
                </a:solidFill>
              </a:rPr>
              <a:t>ARIES Impact</a:t>
            </a:r>
          </a:p>
        </p:txBody>
      </p:sp>
      <p:sp>
        <p:nvSpPr>
          <p:cNvPr id="544771" name="Rectangle 3"/>
          <p:cNvSpPr>
            <a:spLocks noGrp="1" noChangeArrowheads="1"/>
          </p:cNvSpPr>
          <p:nvPr>
            <p:ph type="body" idx="1"/>
          </p:nvPr>
        </p:nvSpPr>
        <p:spPr>
          <a:xfrm>
            <a:off x="604838" y="1211263"/>
            <a:ext cx="7856537" cy="5105400"/>
          </a:xfrm>
        </p:spPr>
        <p:txBody>
          <a:bodyPr/>
          <a:lstStyle/>
          <a:p>
            <a:pPr>
              <a:lnSpc>
                <a:spcPct val="110000"/>
              </a:lnSpc>
            </a:pPr>
            <a:r>
              <a:rPr lang="en-US" altLang="en-US" dirty="0"/>
              <a:t>Other companies’ products</a:t>
            </a:r>
          </a:p>
          <a:p>
            <a:pPr lvl="1">
              <a:lnSpc>
                <a:spcPct val="110000"/>
              </a:lnSpc>
            </a:pPr>
            <a:r>
              <a:rPr lang="en-US" altLang="en-US" dirty="0">
                <a:solidFill>
                  <a:srgbClr val="FF0000"/>
                </a:solidFill>
              </a:rPr>
              <a:t>Microsoft</a:t>
            </a:r>
            <a:r>
              <a:rPr lang="en-US" altLang="en-US" dirty="0"/>
              <a:t> SQL Server and NT File System</a:t>
            </a:r>
          </a:p>
          <a:p>
            <a:pPr lvl="1">
              <a:lnSpc>
                <a:spcPct val="110000"/>
              </a:lnSpc>
            </a:pPr>
            <a:r>
              <a:rPr lang="en-US" altLang="en-US" dirty="0">
                <a:solidFill>
                  <a:srgbClr val="FF0000"/>
                </a:solidFill>
              </a:rPr>
              <a:t>Sybase</a:t>
            </a:r>
            <a:r>
              <a:rPr lang="en-US" altLang="en-US" dirty="0"/>
              <a:t> ASE</a:t>
            </a:r>
          </a:p>
          <a:p>
            <a:pPr lvl="1">
              <a:lnSpc>
                <a:spcPct val="110000"/>
              </a:lnSpc>
            </a:pPr>
            <a:r>
              <a:rPr lang="en-US" altLang="en-US" dirty="0">
                <a:solidFill>
                  <a:srgbClr val="FF0000"/>
                </a:solidFill>
              </a:rPr>
              <a:t>O2</a:t>
            </a:r>
            <a:r>
              <a:rPr lang="en-US" altLang="en-US" dirty="0"/>
              <a:t> object-oriented DBMS</a:t>
            </a:r>
          </a:p>
          <a:p>
            <a:pPr lvl="1">
              <a:lnSpc>
                <a:spcPct val="110000"/>
              </a:lnSpc>
            </a:pPr>
            <a:r>
              <a:rPr lang="en-US" altLang="en-US" dirty="0">
                <a:solidFill>
                  <a:srgbClr val="FF0000"/>
                </a:solidFill>
              </a:rPr>
              <a:t>Informix</a:t>
            </a:r>
            <a:r>
              <a:rPr lang="en-US" altLang="en-US" dirty="0"/>
              <a:t> </a:t>
            </a:r>
            <a:r>
              <a:rPr lang="en-US" altLang="en-US" dirty="0">
                <a:solidFill>
                  <a:srgbClr val="FF0000"/>
                </a:solidFill>
              </a:rPr>
              <a:t>Cloudscape</a:t>
            </a:r>
          </a:p>
          <a:p>
            <a:pPr>
              <a:lnSpc>
                <a:spcPct val="110000"/>
              </a:lnSpc>
            </a:pPr>
            <a:r>
              <a:rPr lang="en-US" altLang="en-US" dirty="0"/>
              <a:t>Research impact and prototypes</a:t>
            </a:r>
          </a:p>
          <a:p>
            <a:pPr lvl="1">
              <a:lnSpc>
                <a:spcPct val="110000"/>
              </a:lnSpc>
            </a:pPr>
            <a:r>
              <a:rPr lang="en-US" altLang="en-US" dirty="0"/>
              <a:t>Huge number of citations by others to original ARIES paper</a:t>
            </a:r>
          </a:p>
          <a:p>
            <a:pPr lvl="1">
              <a:lnSpc>
                <a:spcPct val="110000"/>
              </a:lnSpc>
            </a:pPr>
            <a:r>
              <a:rPr lang="en-US" altLang="en-US" dirty="0"/>
              <a:t>Extensions, formalization of subsets, </a:t>
            </a:r>
            <a:r>
              <a:rPr lang="en-US" altLang="en-US" dirty="0">
                <a:solidFill>
                  <a:srgbClr val="FF0000"/>
                </a:solidFill>
              </a:rPr>
              <a:t>coverage in textbooks,</a:t>
            </a:r>
            <a:r>
              <a:rPr lang="en-US" altLang="en-US" dirty="0"/>
              <a:t> ... </a:t>
            </a:r>
          </a:p>
          <a:p>
            <a:pPr lvl="1">
              <a:lnSpc>
                <a:spcPct val="110000"/>
              </a:lnSpc>
            </a:pPr>
            <a:r>
              <a:rPr lang="en-US" altLang="en-US" dirty="0"/>
              <a:t>Gamma database machine, Exodus extensible DBMS, Shore persistent object system, Paradise GIS </a:t>
            </a:r>
          </a:p>
          <a:p>
            <a:pPr lvl="1">
              <a:lnSpc>
                <a:spcPct val="110000"/>
              </a:lnSpc>
            </a:pPr>
            <a:r>
              <a:rPr lang="en-US" altLang="en-US" dirty="0"/>
              <a:t>Predator object-relational DBMS</a:t>
            </a:r>
          </a:p>
          <a:p>
            <a:pPr lvl="1">
              <a:lnSpc>
                <a:spcPct val="110000"/>
              </a:lnSpc>
            </a:pPr>
            <a:r>
              <a:rPr lang="en-US" altLang="en-US" dirty="0"/>
              <a:t>Odysseus DB-IR-Spatial Tightly-Integrated DBMS, KAIST, Korea</a:t>
            </a:r>
          </a:p>
          <a:p>
            <a:pPr lvl="1">
              <a:lnSpc>
                <a:spcPct val="110000"/>
              </a:lnSpc>
            </a:pPr>
            <a:r>
              <a:rPr lang="en-US" altLang="en-US" dirty="0"/>
              <a:t>Pjama - persistent Java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FB1ABDD-B597-4B1E-A44E-632740B31A3F}" type="slidenum">
              <a:rPr lang="en-US" altLang="en-US"/>
              <a:pPr/>
              <a:t>11</a:t>
            </a:fld>
            <a:endParaRPr lang="en-US" altLang="en-US"/>
          </a:p>
        </p:txBody>
      </p:sp>
      <p:sp>
        <p:nvSpPr>
          <p:cNvPr id="542722" name="Rectangle 2"/>
          <p:cNvSpPr>
            <a:spLocks noGrp="1" noChangeArrowheads="1"/>
          </p:cNvSpPr>
          <p:nvPr>
            <p:ph type="title"/>
          </p:nvPr>
        </p:nvSpPr>
        <p:spPr>
          <a:xfrm>
            <a:off x="266700" y="712788"/>
            <a:ext cx="8466138" cy="498475"/>
          </a:xfrm>
        </p:spPr>
        <p:txBody>
          <a:bodyPr/>
          <a:lstStyle/>
          <a:p>
            <a:r>
              <a:rPr lang="en-US" altLang="en-US" dirty="0">
                <a:solidFill>
                  <a:srgbClr val="F1FC0E"/>
                </a:solidFill>
              </a:rPr>
              <a:t>Challenges</a:t>
            </a:r>
          </a:p>
        </p:txBody>
      </p:sp>
      <p:sp>
        <p:nvSpPr>
          <p:cNvPr id="542723" name="Rectangle 3"/>
          <p:cNvSpPr>
            <a:spLocks noGrp="1" noChangeArrowheads="1"/>
          </p:cNvSpPr>
          <p:nvPr>
            <p:ph type="body" idx="1"/>
          </p:nvPr>
        </p:nvSpPr>
        <p:spPr>
          <a:xfrm>
            <a:off x="274638" y="1303338"/>
            <a:ext cx="8561387" cy="5013325"/>
          </a:xfrm>
        </p:spPr>
        <p:txBody>
          <a:bodyPr/>
          <a:lstStyle/>
          <a:p>
            <a:pPr>
              <a:spcAft>
                <a:spcPct val="100000"/>
              </a:spcAft>
            </a:pPr>
            <a:r>
              <a:rPr lang="en-US" altLang="en-US" dirty="0"/>
              <a:t>Convincing research community about locking and recovery as important areas to do research in</a:t>
            </a:r>
          </a:p>
          <a:p>
            <a:pPr>
              <a:spcAft>
                <a:spcPct val="100000"/>
              </a:spcAft>
            </a:pPr>
            <a:r>
              <a:rPr lang="en-US" altLang="en-US" dirty="0"/>
              <a:t>Papers kept getting rejected – </a:t>
            </a:r>
            <a:r>
              <a:rPr lang="en-US" altLang="en-US" dirty="0">
                <a:solidFill>
                  <a:srgbClr val="FF0000"/>
                </a:solidFill>
              </a:rPr>
              <a:t>sheep mentality </a:t>
            </a:r>
            <a:r>
              <a:rPr lang="en-US" altLang="en-US" dirty="0"/>
              <a:t>by research community about what is worthy of attention and </a:t>
            </a:r>
            <a:r>
              <a:rPr lang="en-US" altLang="en-US" dirty="0">
                <a:solidFill>
                  <a:srgbClr val="00B050"/>
                </a:solidFill>
              </a:rPr>
              <a:t>what is cool</a:t>
            </a:r>
            <a:r>
              <a:rPr lang="en-US" altLang="en-US" dirty="0"/>
              <a:t>!</a:t>
            </a:r>
          </a:p>
          <a:p>
            <a:pPr>
              <a:spcAft>
                <a:spcPct val="100000"/>
              </a:spcAft>
            </a:pPr>
            <a:r>
              <a:rPr lang="en-US" altLang="en-US" dirty="0"/>
              <a:t>Needed to </a:t>
            </a:r>
            <a:r>
              <a:rPr lang="en-US" altLang="en-US" dirty="0">
                <a:solidFill>
                  <a:srgbClr val="FF0000"/>
                </a:solidFill>
              </a:rPr>
              <a:t>evangelize</a:t>
            </a:r>
            <a:r>
              <a:rPr lang="en-US" altLang="en-US" dirty="0"/>
              <a:t> a lot my work – mail papers, offer to give talks, spend time with faculty, students and industrial researchers</a:t>
            </a:r>
          </a:p>
          <a:p>
            <a:pPr>
              <a:spcAft>
                <a:spcPct val="100000"/>
              </a:spcAft>
            </a:pPr>
            <a:r>
              <a:rPr lang="en-US" altLang="en-US" dirty="0"/>
              <a:t>Did extensive groundwork on past approaches</a:t>
            </a:r>
          </a:p>
          <a:p>
            <a:pPr>
              <a:spcAft>
                <a:spcPct val="100000"/>
              </a:spcAft>
            </a:pPr>
            <a:r>
              <a:rPr lang="en-US" altLang="en-US" dirty="0"/>
              <a:t>Easy to do tech transfer into brand new product (OS/2 EE DBM: 1986-1988) than into an existing product (DB2 on mainframe: 1987-1994) – </a:t>
            </a:r>
            <a:r>
              <a:rPr lang="en-US" altLang="en-US" dirty="0">
                <a:solidFill>
                  <a:srgbClr val="FF0000"/>
                </a:solidFill>
              </a:rPr>
              <a:t>follow-through hard work to productize after initial research work </a:t>
            </a:r>
            <a:r>
              <a:rPr lang="en-US" altLang="en-US" dirty="0"/>
              <a:t>highly appreciated by product teams and executives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0CE1EBA5-9C06-4D3F-A074-592F01ED6894}" type="slidenum">
              <a:rPr lang="en-US" altLang="en-US"/>
              <a:pPr/>
              <a:t>12</a:t>
            </a:fld>
            <a:endParaRPr lang="en-US" altLang="en-US"/>
          </a:p>
        </p:txBody>
      </p:sp>
      <p:sp>
        <p:nvSpPr>
          <p:cNvPr id="557058" name="Rectangle 2"/>
          <p:cNvSpPr>
            <a:spLocks noGrp="1" noChangeArrowheads="1"/>
          </p:cNvSpPr>
          <p:nvPr>
            <p:ph type="title"/>
          </p:nvPr>
        </p:nvSpPr>
        <p:spPr>
          <a:xfrm>
            <a:off x="215900" y="441325"/>
            <a:ext cx="8293100" cy="498475"/>
          </a:xfrm>
        </p:spPr>
        <p:txBody>
          <a:bodyPr/>
          <a:lstStyle/>
          <a:p>
            <a:r>
              <a:rPr lang="en-US" altLang="en-US">
                <a:solidFill>
                  <a:srgbClr val="F1FC0E"/>
                </a:solidFill>
              </a:rPr>
              <a:t>Wider Cross Divisional IBM Impact</a:t>
            </a:r>
          </a:p>
        </p:txBody>
      </p:sp>
      <p:sp>
        <p:nvSpPr>
          <p:cNvPr id="557059" name="Rectangle 3"/>
          <p:cNvSpPr>
            <a:spLocks noGrp="1" noChangeArrowheads="1"/>
          </p:cNvSpPr>
          <p:nvPr>
            <p:ph type="body" idx="1"/>
          </p:nvPr>
        </p:nvSpPr>
        <p:spPr>
          <a:xfrm>
            <a:off x="363538" y="1085850"/>
            <a:ext cx="8462962" cy="5381625"/>
          </a:xfrm>
        </p:spPr>
        <p:txBody>
          <a:bodyPr/>
          <a:lstStyle/>
          <a:p>
            <a:pPr>
              <a:lnSpc>
                <a:spcPct val="90000"/>
              </a:lnSpc>
            </a:pPr>
            <a:r>
              <a:rPr lang="en-US" altLang="en-US" dirty="0"/>
              <a:t>Word spread from Silicon Valley to NY area	(Poughkeepsie)</a:t>
            </a:r>
          </a:p>
          <a:p>
            <a:pPr lvl="1">
              <a:lnSpc>
                <a:spcPct val="90000"/>
              </a:lnSpc>
            </a:pPr>
            <a:r>
              <a:rPr lang="en-US" altLang="en-US" dirty="0"/>
              <a:t>DB2 chief architect made me get involved with mainframe architects for </a:t>
            </a:r>
            <a:r>
              <a:rPr lang="en-US" altLang="en-US" dirty="0">
                <a:solidFill>
                  <a:srgbClr val="FF0000"/>
                </a:solidFill>
              </a:rPr>
              <a:t>shared disks </a:t>
            </a:r>
            <a:r>
              <a:rPr lang="en-US" altLang="en-US" dirty="0"/>
              <a:t>support </a:t>
            </a:r>
          </a:p>
          <a:p>
            <a:pPr lvl="1">
              <a:lnSpc>
                <a:spcPct val="90000"/>
              </a:lnSpc>
            </a:pPr>
            <a:r>
              <a:rPr lang="en-US" altLang="en-US" dirty="0"/>
              <a:t>Major impact on </a:t>
            </a:r>
            <a:r>
              <a:rPr lang="en-US" altLang="en-US" dirty="0">
                <a:solidFill>
                  <a:srgbClr val="FF0000"/>
                </a:solidFill>
              </a:rPr>
              <a:t>Bipolar to CMOS chips transition </a:t>
            </a:r>
            <a:r>
              <a:rPr lang="en-US" altLang="en-US" dirty="0"/>
              <a:t>via parallel sysplex coupling facility work </a:t>
            </a:r>
          </a:p>
          <a:p>
            <a:pPr lvl="1">
              <a:lnSpc>
                <a:spcPct val="90000"/>
              </a:lnSpc>
            </a:pPr>
            <a:r>
              <a:rPr lang="en-US" altLang="en-US" dirty="0"/>
              <a:t>Hardware architecture work + associated software changes to DB2</a:t>
            </a:r>
          </a:p>
          <a:p>
            <a:pPr lvl="1">
              <a:lnSpc>
                <a:spcPct val="90000"/>
              </a:lnSpc>
            </a:pPr>
            <a:r>
              <a:rPr lang="en-US" altLang="en-US" dirty="0"/>
              <a:t>One of 15 </a:t>
            </a:r>
            <a:r>
              <a:rPr lang="en-US" altLang="en-US" dirty="0">
                <a:solidFill>
                  <a:srgbClr val="FF0000"/>
                </a:solidFill>
              </a:rPr>
              <a:t>extraordinary</a:t>
            </a:r>
            <a:r>
              <a:rPr lang="en-US" altLang="en-US" dirty="0"/>
              <a:t> Research accomplishments in 60 years of IBM Research history</a:t>
            </a:r>
            <a:br>
              <a:rPr lang="en-US" altLang="en-US" dirty="0"/>
            </a:br>
            <a:endParaRPr lang="en-US" altLang="en-US" dirty="0"/>
          </a:p>
          <a:p>
            <a:pPr>
              <a:lnSpc>
                <a:spcPct val="90000"/>
              </a:lnSpc>
            </a:pPr>
            <a:r>
              <a:rPr lang="en-US" altLang="en-US" dirty="0"/>
              <a:t>From Silicon Valley to IBM UK (Hursley)</a:t>
            </a:r>
          </a:p>
          <a:p>
            <a:pPr lvl="1">
              <a:lnSpc>
                <a:spcPct val="90000"/>
              </a:lnSpc>
            </a:pPr>
            <a:r>
              <a:rPr lang="en-US" altLang="en-US" dirty="0"/>
              <a:t>DB2 chief architect made me get involved with mainframe messaging architects for file-based persistence support </a:t>
            </a:r>
          </a:p>
          <a:p>
            <a:pPr lvl="1">
              <a:lnSpc>
                <a:spcPct val="90000"/>
              </a:lnSpc>
            </a:pPr>
            <a:r>
              <a:rPr lang="en-US" altLang="en-US" dirty="0"/>
              <a:t>Changes to ARIES to accommodate </a:t>
            </a:r>
            <a:r>
              <a:rPr lang="en-US" altLang="en-US" dirty="0">
                <a:solidFill>
                  <a:srgbClr val="FF0000"/>
                </a:solidFill>
              </a:rPr>
              <a:t>MQSeries</a:t>
            </a:r>
            <a:r>
              <a:rPr lang="en-US" altLang="en-US" dirty="0"/>
              <a:t> semantics</a:t>
            </a:r>
          </a:p>
          <a:p>
            <a:pPr>
              <a:spcBef>
                <a:spcPts val="600"/>
              </a:spcBef>
            </a:pPr>
            <a:r>
              <a:rPr lang="en-US" altLang="en-US" dirty="0"/>
              <a:t>Silicon Valley to Boston area (Westford)</a:t>
            </a:r>
            <a:br>
              <a:rPr lang="en-US" altLang="en-US" dirty="0"/>
            </a:br>
            <a:br>
              <a:rPr lang="en-US" altLang="en-US" dirty="0"/>
            </a:br>
            <a:r>
              <a:rPr lang="en-US" altLang="en-US" sz="1800" dirty="0"/>
              <a:t>When rest of IBM desperately sought Lotus’ attention, they came to me for help because of my papers to add log-based recovery to </a:t>
            </a:r>
            <a:r>
              <a:rPr lang="en-US" altLang="en-US" sz="1800" dirty="0">
                <a:solidFill>
                  <a:srgbClr val="FF0000"/>
                </a:solidFill>
              </a:rPr>
              <a:t>Lotus Notes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A4E707C-3A8A-4AD8-8EB6-4F9A29175217}" type="slidenum">
              <a:rPr lang="en-US" altLang="en-US"/>
              <a:pPr/>
              <a:t>13</a:t>
            </a:fld>
            <a:endParaRPr lang="en-US" altLang="en-US"/>
          </a:p>
        </p:txBody>
      </p:sp>
      <p:sp>
        <p:nvSpPr>
          <p:cNvPr id="567298" name="Rectangle 2"/>
          <p:cNvSpPr>
            <a:spLocks noGrp="1" noChangeArrowheads="1"/>
          </p:cNvSpPr>
          <p:nvPr>
            <p:ph type="title"/>
          </p:nvPr>
        </p:nvSpPr>
        <p:spPr>
          <a:xfrm>
            <a:off x="215900" y="441325"/>
            <a:ext cx="8293100" cy="498475"/>
          </a:xfrm>
        </p:spPr>
        <p:txBody>
          <a:bodyPr/>
          <a:lstStyle/>
          <a:p>
            <a:r>
              <a:rPr lang="en-US" altLang="en-US">
                <a:solidFill>
                  <a:srgbClr val="F1FC0E"/>
                </a:solidFill>
              </a:rPr>
              <a:t>Wider Cross Divisional IBM Impact</a:t>
            </a:r>
          </a:p>
        </p:txBody>
      </p:sp>
      <p:sp>
        <p:nvSpPr>
          <p:cNvPr id="567299" name="Rectangle 3"/>
          <p:cNvSpPr>
            <a:spLocks noGrp="1" noChangeArrowheads="1"/>
          </p:cNvSpPr>
          <p:nvPr>
            <p:ph type="body" idx="1"/>
          </p:nvPr>
        </p:nvSpPr>
        <p:spPr>
          <a:xfrm>
            <a:off x="211138" y="1085850"/>
            <a:ext cx="8932862" cy="5381625"/>
          </a:xfrm>
        </p:spPr>
        <p:txBody>
          <a:bodyPr/>
          <a:lstStyle/>
          <a:p>
            <a:pPr>
              <a:lnSpc>
                <a:spcPct val="90000"/>
              </a:lnSpc>
            </a:pPr>
            <a:r>
              <a:rPr lang="en-US" altLang="en-US" dirty="0"/>
              <a:t>From Silicon Valley to Europe (Vienna &amp; Boeblingen)</a:t>
            </a:r>
            <a:br>
              <a:rPr lang="en-US" altLang="en-US" dirty="0"/>
            </a:br>
            <a:endParaRPr lang="en-US" altLang="en-US" dirty="0"/>
          </a:p>
          <a:p>
            <a:pPr lvl="1">
              <a:lnSpc>
                <a:spcPct val="90000"/>
              </a:lnSpc>
            </a:pPr>
            <a:r>
              <a:rPr lang="en-US" altLang="en-US" sz="2000" dirty="0"/>
              <a:t>Took the initiative on workflow management when </a:t>
            </a:r>
            <a:r>
              <a:rPr lang="en-US" altLang="en-US" sz="2000" dirty="0">
                <a:solidFill>
                  <a:srgbClr val="FF0000"/>
                </a:solidFill>
              </a:rPr>
              <a:t>FlowMark</a:t>
            </a:r>
            <a:r>
              <a:rPr lang="en-US" altLang="en-US" sz="2000" dirty="0"/>
              <a:t> was being worked on and DEC was very active</a:t>
            </a:r>
          </a:p>
          <a:p>
            <a:pPr lvl="1">
              <a:lnSpc>
                <a:spcPct val="90000"/>
              </a:lnSpc>
            </a:pPr>
            <a:r>
              <a:rPr lang="en-US" altLang="en-US" sz="2000" dirty="0"/>
              <a:t>Lots of pain in getting even minimal funding – make do with postdocs and visiting profs in </a:t>
            </a:r>
            <a:r>
              <a:rPr lang="en-US" altLang="en-US" sz="2000" dirty="0">
                <a:solidFill>
                  <a:srgbClr val="FF0000"/>
                </a:solidFill>
              </a:rPr>
              <a:t>Exotica</a:t>
            </a:r>
            <a:r>
              <a:rPr lang="en-US" altLang="en-US" sz="2000" dirty="0"/>
              <a:t> project</a:t>
            </a:r>
          </a:p>
          <a:p>
            <a:pPr lvl="1">
              <a:lnSpc>
                <a:spcPct val="90000"/>
              </a:lnSpc>
            </a:pPr>
            <a:r>
              <a:rPr lang="en-US" altLang="en-US" sz="2000" dirty="0"/>
              <a:t>Lots of papers but not enough acknowledged contributions to IBM products</a:t>
            </a:r>
            <a:br>
              <a:rPr lang="en-US" altLang="en-US" sz="2000" dirty="0"/>
            </a:br>
            <a:endParaRPr lang="en-US" altLang="en-US" sz="2000" dirty="0"/>
          </a:p>
          <a:p>
            <a:pPr>
              <a:lnSpc>
                <a:spcPct val="90000"/>
              </a:lnSpc>
            </a:pPr>
            <a:r>
              <a:rPr lang="en-US" altLang="en-US" dirty="0"/>
              <a:t>From Silicon Valley to SVL and Raleigh</a:t>
            </a:r>
            <a:br>
              <a:rPr lang="en-US" altLang="en-US" dirty="0"/>
            </a:br>
            <a:endParaRPr lang="en-US" altLang="en-US" dirty="0"/>
          </a:p>
          <a:p>
            <a:pPr lvl="1">
              <a:lnSpc>
                <a:spcPct val="90000"/>
              </a:lnSpc>
            </a:pPr>
            <a:r>
              <a:rPr lang="en-US" altLang="en-US" sz="2000" dirty="0"/>
              <a:t>Work on </a:t>
            </a:r>
            <a:r>
              <a:rPr lang="en-US" altLang="en-US" sz="2000" dirty="0">
                <a:solidFill>
                  <a:srgbClr val="FF0000"/>
                </a:solidFill>
              </a:rPr>
              <a:t>DBCache</a:t>
            </a:r>
            <a:r>
              <a:rPr lang="en-US" altLang="en-US" sz="2000" dirty="0"/>
              <a:t> project</a:t>
            </a:r>
          </a:p>
          <a:p>
            <a:pPr lvl="1">
              <a:lnSpc>
                <a:spcPct val="90000"/>
              </a:lnSpc>
            </a:pPr>
            <a:r>
              <a:rPr lang="en-US" altLang="en-US" sz="2000" dirty="0"/>
              <a:t>Collaboration with WebSphere and DB2 LUW groups</a:t>
            </a:r>
          </a:p>
          <a:p>
            <a:pPr lvl="1">
              <a:lnSpc>
                <a:spcPct val="90000"/>
              </a:lnSpc>
            </a:pPr>
            <a:r>
              <a:rPr lang="en-US" altLang="en-US" sz="2000" dirty="0"/>
              <a:t>Not enough IBM product impact but some impact on research community</a:t>
            </a:r>
          </a:p>
          <a:p>
            <a:pPr lvl="1">
              <a:lnSpc>
                <a:spcPct val="90000"/>
              </a:lnSpc>
            </a:pPr>
            <a:endParaRPr lang="en-US" alt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A4E707C-3A8A-4AD8-8EB6-4F9A29175217}" type="slidenum">
              <a:rPr lang="en-US" altLang="en-US"/>
              <a:pPr/>
              <a:t>14</a:t>
            </a:fld>
            <a:endParaRPr lang="en-US" altLang="en-US"/>
          </a:p>
        </p:txBody>
      </p:sp>
      <p:sp>
        <p:nvSpPr>
          <p:cNvPr id="567298" name="Rectangle 2"/>
          <p:cNvSpPr>
            <a:spLocks noGrp="1" noChangeArrowheads="1"/>
          </p:cNvSpPr>
          <p:nvPr>
            <p:ph type="title"/>
          </p:nvPr>
        </p:nvSpPr>
        <p:spPr>
          <a:xfrm>
            <a:off x="215900" y="441325"/>
            <a:ext cx="8293100" cy="498475"/>
          </a:xfrm>
        </p:spPr>
        <p:txBody>
          <a:bodyPr/>
          <a:lstStyle/>
          <a:p>
            <a:r>
              <a:rPr lang="en-US" altLang="en-US" dirty="0">
                <a:solidFill>
                  <a:srgbClr val="F1FC0E"/>
                </a:solidFill>
              </a:rPr>
              <a:t>Subsequent Projects – Hit &amp; Miss Impact Wise</a:t>
            </a:r>
          </a:p>
        </p:txBody>
      </p:sp>
      <p:sp>
        <p:nvSpPr>
          <p:cNvPr id="567299" name="Rectangle 3"/>
          <p:cNvSpPr>
            <a:spLocks noGrp="1" noChangeArrowheads="1"/>
          </p:cNvSpPr>
          <p:nvPr>
            <p:ph type="body" idx="1"/>
          </p:nvPr>
        </p:nvSpPr>
        <p:spPr>
          <a:xfrm>
            <a:off x="211138" y="1085850"/>
            <a:ext cx="8932862" cy="5381625"/>
          </a:xfrm>
        </p:spPr>
        <p:txBody>
          <a:bodyPr/>
          <a:lstStyle/>
          <a:p>
            <a:pPr>
              <a:lnSpc>
                <a:spcPct val="200000"/>
              </a:lnSpc>
            </a:pPr>
            <a:r>
              <a:rPr lang="en-US" altLang="en-US" dirty="0"/>
              <a:t>DBMS Implications of Byte-Addressable NVM</a:t>
            </a:r>
          </a:p>
          <a:p>
            <a:pPr>
              <a:lnSpc>
                <a:spcPct val="200000"/>
              </a:lnSpc>
            </a:pPr>
            <a:r>
              <a:rPr lang="en-US" altLang="en-US" dirty="0"/>
              <a:t>DB2 BLU Column Store</a:t>
            </a:r>
          </a:p>
          <a:p>
            <a:pPr>
              <a:lnSpc>
                <a:spcPct val="200000"/>
              </a:lnSpc>
            </a:pPr>
            <a:r>
              <a:rPr lang="en-US" altLang="en-US" dirty="0"/>
              <a:t>IBM DB2 Analytics Appliance (IDAA): DB2 z + Netezza</a:t>
            </a:r>
          </a:p>
          <a:p>
            <a:pPr>
              <a:lnSpc>
                <a:spcPct val="200000"/>
              </a:lnSpc>
            </a:pPr>
            <a:r>
              <a:rPr lang="en-US" altLang="en-US" dirty="0"/>
              <a:t>Db2 Event Store (HTAP)</a:t>
            </a:r>
          </a:p>
          <a:p>
            <a:pPr>
              <a:lnSpc>
                <a:spcPct val="200000"/>
              </a:lnSpc>
            </a:pPr>
            <a:r>
              <a:rPr lang="en-US" altLang="en-US" dirty="0" err="1"/>
              <a:t>FabRDBMS</a:t>
            </a:r>
            <a:r>
              <a:rPr lang="en-US" altLang="en-US" dirty="0"/>
              <a:t> (SQL support in Hyperledger Fabric blockchain system)</a:t>
            </a:r>
          </a:p>
          <a:p>
            <a:pPr>
              <a:lnSpc>
                <a:spcPct val="200000"/>
              </a:lnSpc>
            </a:pPr>
            <a:r>
              <a:rPr lang="en-US" altLang="en-US" dirty="0" err="1"/>
              <a:t>NVMe</a:t>
            </a:r>
            <a:r>
              <a:rPr lang="en-US" altLang="en-US" dirty="0"/>
              <a:t> Storage + DBMS </a:t>
            </a:r>
          </a:p>
          <a:p>
            <a:pPr>
              <a:lnSpc>
                <a:spcPct val="90000"/>
              </a:lnSpc>
            </a:pPr>
            <a:endParaRPr lang="en-US" altLang="en-US" dirty="0"/>
          </a:p>
        </p:txBody>
      </p:sp>
    </p:spTree>
    <p:extLst>
      <p:ext uri="{BB962C8B-B14F-4D97-AF65-F5344CB8AC3E}">
        <p14:creationId xmlns:p14="http://schemas.microsoft.com/office/powerpoint/2010/main" val="4152604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53166B1A-3620-4CC5-80EE-5ABADF3EC92A}" type="slidenum">
              <a:rPr lang="en-US" altLang="en-US"/>
              <a:pPr/>
              <a:t>15</a:t>
            </a:fld>
            <a:endParaRPr lang="en-US" altLang="en-US"/>
          </a:p>
        </p:txBody>
      </p:sp>
      <p:sp>
        <p:nvSpPr>
          <p:cNvPr id="548866" name="Rectangle 2"/>
          <p:cNvSpPr>
            <a:spLocks noGrp="1" noChangeArrowheads="1"/>
          </p:cNvSpPr>
          <p:nvPr>
            <p:ph type="title"/>
          </p:nvPr>
        </p:nvSpPr>
        <p:spPr>
          <a:xfrm>
            <a:off x="123825" y="573088"/>
            <a:ext cx="8609013" cy="498475"/>
          </a:xfrm>
        </p:spPr>
        <p:txBody>
          <a:bodyPr/>
          <a:lstStyle/>
          <a:p>
            <a:r>
              <a:rPr lang="en-US" altLang="en-US">
                <a:solidFill>
                  <a:srgbClr val="F1FC0E"/>
                </a:solidFill>
              </a:rPr>
              <a:t>Awards, Honors, …</a:t>
            </a:r>
          </a:p>
        </p:txBody>
      </p:sp>
      <p:sp>
        <p:nvSpPr>
          <p:cNvPr id="548867" name="Rectangle 3"/>
          <p:cNvSpPr>
            <a:spLocks noGrp="1" noChangeArrowheads="1"/>
          </p:cNvSpPr>
          <p:nvPr>
            <p:ph type="body" idx="1"/>
          </p:nvPr>
        </p:nvSpPr>
        <p:spPr>
          <a:xfrm>
            <a:off x="230188" y="1153297"/>
            <a:ext cx="8756650" cy="5206313"/>
          </a:xfrm>
        </p:spPr>
        <p:txBody>
          <a:bodyPr/>
          <a:lstStyle/>
          <a:p>
            <a:pPr>
              <a:lnSpc>
                <a:spcPct val="90000"/>
              </a:lnSpc>
              <a:spcAft>
                <a:spcPts val="600"/>
              </a:spcAft>
            </a:pPr>
            <a:r>
              <a:rPr lang="en-US" altLang="en-US" dirty="0"/>
              <a:t>1992: Member, IBM Academy of Technology </a:t>
            </a:r>
            <a:br>
              <a:rPr lang="en-US" altLang="en-US" dirty="0"/>
            </a:br>
            <a:r>
              <a:rPr lang="en-US" altLang="en-US" dirty="0"/>
              <a:t>(3 years after AoT began)</a:t>
            </a:r>
          </a:p>
          <a:p>
            <a:pPr>
              <a:lnSpc>
                <a:spcPct val="90000"/>
              </a:lnSpc>
              <a:spcAft>
                <a:spcPts val="600"/>
              </a:spcAft>
            </a:pPr>
            <a:r>
              <a:rPr lang="en-US" altLang="en-US" dirty="0"/>
              <a:t>1996: ACM SIGMOD Innovations Award </a:t>
            </a:r>
            <a:br>
              <a:rPr lang="en-US" altLang="en-US" dirty="0"/>
            </a:br>
            <a:r>
              <a:rPr lang="en-US" altLang="en-US" dirty="0"/>
              <a:t>(</a:t>
            </a:r>
            <a:r>
              <a:rPr lang="en-US" altLang="en-US" dirty="0">
                <a:solidFill>
                  <a:srgbClr val="FF0000"/>
                </a:solidFill>
              </a:rPr>
              <a:t>first non-American</a:t>
            </a:r>
            <a:r>
              <a:rPr lang="en-US" altLang="en-US" dirty="0"/>
              <a:t>; </a:t>
            </a:r>
            <a:r>
              <a:rPr lang="en-US" altLang="en-US" dirty="0">
                <a:solidFill>
                  <a:srgbClr val="FF0000"/>
                </a:solidFill>
              </a:rPr>
              <a:t>after</a:t>
            </a:r>
            <a:r>
              <a:rPr lang="en-US" altLang="en-US" dirty="0"/>
              <a:t> </a:t>
            </a:r>
            <a:r>
              <a:rPr lang="en-US" altLang="en-US" dirty="0">
                <a:solidFill>
                  <a:srgbClr val="FF0000"/>
                </a:solidFill>
              </a:rPr>
              <a:t>Stonebraker, Gray, Bernstein, DeWitt</a:t>
            </a:r>
            <a:r>
              <a:rPr lang="en-US" altLang="en-US" dirty="0"/>
              <a:t>)</a:t>
            </a:r>
          </a:p>
          <a:p>
            <a:pPr>
              <a:lnSpc>
                <a:spcPct val="90000"/>
              </a:lnSpc>
              <a:spcAft>
                <a:spcPts val="600"/>
              </a:spcAft>
            </a:pPr>
            <a:r>
              <a:rPr lang="en-US" altLang="en-US" dirty="0"/>
              <a:t>1997: </a:t>
            </a:r>
            <a:r>
              <a:rPr lang="en-US" altLang="en-US" dirty="0">
                <a:solidFill>
                  <a:srgbClr val="FF0000"/>
                </a:solidFill>
              </a:rPr>
              <a:t>IBM Fellow </a:t>
            </a:r>
            <a:r>
              <a:rPr lang="en-US" altLang="en-US" dirty="0"/>
              <a:t>(15 years after joining IBM), Master Inventor</a:t>
            </a:r>
          </a:p>
          <a:p>
            <a:pPr>
              <a:lnSpc>
                <a:spcPct val="90000"/>
              </a:lnSpc>
              <a:spcAft>
                <a:spcPts val="600"/>
              </a:spcAft>
            </a:pPr>
            <a:r>
              <a:rPr lang="en-US" altLang="en-US" dirty="0"/>
              <a:t>1998: VLDB 10 Year Best Impact Paper Award (ARIES work)</a:t>
            </a:r>
          </a:p>
          <a:p>
            <a:pPr>
              <a:lnSpc>
                <a:spcPct val="90000"/>
              </a:lnSpc>
              <a:spcAft>
                <a:spcPts val="600"/>
              </a:spcAft>
            </a:pPr>
            <a:r>
              <a:rPr lang="en-US" altLang="en-US" dirty="0"/>
              <a:t>2002: IEEE &amp; ACM Fellow</a:t>
            </a:r>
          </a:p>
          <a:p>
            <a:pPr>
              <a:lnSpc>
                <a:spcPct val="90000"/>
              </a:lnSpc>
              <a:spcAft>
                <a:spcPts val="600"/>
              </a:spcAft>
            </a:pPr>
            <a:r>
              <a:rPr lang="en-US" altLang="en-US" dirty="0"/>
              <a:t>2003: Distinguished Alumnus of IIT Madras</a:t>
            </a:r>
          </a:p>
          <a:p>
            <a:pPr>
              <a:lnSpc>
                <a:spcPct val="90000"/>
              </a:lnSpc>
              <a:spcAft>
                <a:spcPts val="900"/>
              </a:spcAft>
            </a:pPr>
            <a:r>
              <a:rPr lang="en-US" altLang="en-US" dirty="0"/>
              <a:t>2009: US </a:t>
            </a:r>
            <a:r>
              <a:rPr lang="en-US" altLang="en-US" dirty="0">
                <a:solidFill>
                  <a:srgbClr val="FF0000"/>
                </a:solidFill>
              </a:rPr>
              <a:t>National Academy of Engineering (NAE) </a:t>
            </a:r>
            <a:r>
              <a:rPr lang="en-US" altLang="en-US" dirty="0"/>
              <a:t>&amp; Indian NAE</a:t>
            </a:r>
          </a:p>
          <a:p>
            <a:pPr>
              <a:lnSpc>
                <a:spcPct val="90000"/>
              </a:lnSpc>
              <a:spcAft>
                <a:spcPts val="600"/>
              </a:spcAft>
            </a:pPr>
            <a:r>
              <a:rPr lang="en-US" altLang="en-US" dirty="0"/>
              <a:t>2016: Distinguished Visiting Professor, Tsinghua University</a:t>
            </a:r>
          </a:p>
          <a:p>
            <a:pPr>
              <a:lnSpc>
                <a:spcPct val="90000"/>
              </a:lnSpc>
              <a:spcAft>
                <a:spcPts val="600"/>
              </a:spcAft>
            </a:pPr>
            <a:r>
              <a:rPr lang="en-US" altLang="en-US" dirty="0"/>
              <a:t>Numerous IBM Outstanding Innovation and Technical Achievement Awards, IBM Corporate Awards</a:t>
            </a:r>
          </a:p>
          <a:p>
            <a:pPr>
              <a:lnSpc>
                <a:spcPct val="90000"/>
              </a:lnSpc>
              <a:spcAft>
                <a:spcPts val="600"/>
              </a:spcAft>
            </a:pPr>
            <a:r>
              <a:rPr lang="en-US" altLang="en-US" dirty="0"/>
              <a:t>Even though I have never been a manager, </a:t>
            </a:r>
            <a:r>
              <a:rPr lang="en-US" altLang="en-US" dirty="0">
                <a:solidFill>
                  <a:srgbClr val="00B050"/>
                </a:solidFill>
              </a:rPr>
              <a:t>my 2</a:t>
            </a:r>
            <a:r>
              <a:rPr lang="en-US" altLang="en-US" baseline="30000" dirty="0">
                <a:solidFill>
                  <a:srgbClr val="00B050"/>
                </a:solidFill>
              </a:rPr>
              <a:t>nd</a:t>
            </a:r>
            <a:r>
              <a:rPr lang="en-US" altLang="en-US" dirty="0">
                <a:solidFill>
                  <a:srgbClr val="00B050"/>
                </a:solidFill>
              </a:rPr>
              <a:t> line manager was the $100B revenue IBM’s CEO, Sam Palmisano for 6 months</a:t>
            </a:r>
            <a:r>
              <a:rPr lang="en-US" altLang="en-US" dirty="0"/>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A37FB7F-DB6A-4612-9AF0-E1FEC2C3D664}" type="slidenum">
              <a:rPr lang="en-US" altLang="en-US"/>
              <a:pPr/>
              <a:t>16</a:t>
            </a:fld>
            <a:endParaRPr lang="en-US" altLang="en-US"/>
          </a:p>
        </p:txBody>
      </p:sp>
      <p:sp>
        <p:nvSpPr>
          <p:cNvPr id="528386" name="Rectangle 2"/>
          <p:cNvSpPr>
            <a:spLocks noGrp="1" noChangeArrowheads="1"/>
          </p:cNvSpPr>
          <p:nvPr>
            <p:ph type="title"/>
          </p:nvPr>
        </p:nvSpPr>
        <p:spPr>
          <a:xfrm>
            <a:off x="215900" y="395288"/>
            <a:ext cx="8245475" cy="498475"/>
          </a:xfrm>
        </p:spPr>
        <p:txBody>
          <a:bodyPr/>
          <a:lstStyle/>
          <a:p>
            <a:r>
              <a:rPr lang="en-US" altLang="en-US" dirty="0">
                <a:solidFill>
                  <a:srgbClr val="F1FC0E"/>
                </a:solidFill>
              </a:rPr>
              <a:t>Summary</a:t>
            </a:r>
          </a:p>
        </p:txBody>
      </p:sp>
      <p:sp>
        <p:nvSpPr>
          <p:cNvPr id="528387" name="Rectangle 3"/>
          <p:cNvSpPr>
            <a:spLocks noGrp="1" noChangeArrowheads="1"/>
          </p:cNvSpPr>
          <p:nvPr>
            <p:ph type="body" idx="1"/>
          </p:nvPr>
        </p:nvSpPr>
        <p:spPr>
          <a:xfrm>
            <a:off x="277813" y="810883"/>
            <a:ext cx="8866187" cy="5645480"/>
          </a:xfrm>
        </p:spPr>
        <p:txBody>
          <a:bodyPr/>
          <a:lstStyle/>
          <a:p>
            <a:pPr>
              <a:lnSpc>
                <a:spcPct val="110000"/>
              </a:lnSpc>
            </a:pPr>
            <a:r>
              <a:rPr lang="en-US" altLang="en-US" dirty="0"/>
              <a:t>In research, avoid tendency to "go with the flow" </a:t>
            </a:r>
          </a:p>
          <a:p>
            <a:pPr>
              <a:lnSpc>
                <a:spcPct val="110000"/>
              </a:lnSpc>
            </a:pPr>
            <a:r>
              <a:rPr lang="en-US" altLang="en-US" dirty="0"/>
              <a:t>Seek and tackle ignored problems</a:t>
            </a:r>
          </a:p>
          <a:p>
            <a:pPr>
              <a:lnSpc>
                <a:spcPct val="110000"/>
              </a:lnSpc>
            </a:pPr>
            <a:r>
              <a:rPr lang="en-US" altLang="en-US" dirty="0"/>
              <a:t>Focus more on practical </a:t>
            </a:r>
            <a:r>
              <a:rPr lang="en-US" altLang="en-US" dirty="0">
                <a:solidFill>
                  <a:srgbClr val="FF0000"/>
                </a:solidFill>
              </a:rPr>
              <a:t>AND</a:t>
            </a:r>
            <a:r>
              <a:rPr lang="en-US" altLang="en-US" dirty="0"/>
              <a:t> intellectually challenging problems </a:t>
            </a:r>
          </a:p>
          <a:p>
            <a:pPr>
              <a:lnSpc>
                <a:spcPct val="110000"/>
              </a:lnSpc>
            </a:pPr>
            <a:r>
              <a:rPr lang="en-US" altLang="en-US" dirty="0"/>
              <a:t>Personally, benefited enormously from working for a company (</a:t>
            </a:r>
            <a:r>
              <a:rPr lang="en-US" altLang="en-US" dirty="0">
                <a:solidFill>
                  <a:srgbClr val="FF0000"/>
                </a:solidFill>
              </a:rPr>
              <a:t>IBM</a:t>
            </a:r>
            <a:r>
              <a:rPr lang="en-US" altLang="en-US" dirty="0"/>
              <a:t>) with numerous transaction systems and great colleagues</a:t>
            </a:r>
          </a:p>
          <a:p>
            <a:pPr>
              <a:lnSpc>
                <a:spcPct val="110000"/>
              </a:lnSpc>
            </a:pPr>
            <a:r>
              <a:rPr lang="en-US" altLang="en-US" dirty="0">
                <a:solidFill>
                  <a:srgbClr val="FF0000"/>
                </a:solidFill>
              </a:rPr>
              <a:t>Questioning</a:t>
            </a:r>
            <a:r>
              <a:rPr lang="en-US" altLang="en-US" dirty="0"/>
              <a:t> senior colleagues' conclusions/advice and </a:t>
            </a:r>
            <a:br>
              <a:rPr lang="en-US" altLang="en-US" dirty="0"/>
            </a:br>
            <a:r>
              <a:rPr lang="en-US" altLang="en-US" dirty="0">
                <a:solidFill>
                  <a:srgbClr val="FF0000"/>
                </a:solidFill>
              </a:rPr>
              <a:t>perseverance</a:t>
            </a:r>
            <a:r>
              <a:rPr lang="en-US" altLang="en-US" dirty="0"/>
              <a:t> are good attributes to have</a:t>
            </a:r>
          </a:p>
          <a:p>
            <a:pPr>
              <a:lnSpc>
                <a:spcPct val="110000"/>
              </a:lnSpc>
            </a:pPr>
            <a:r>
              <a:rPr lang="en-US" altLang="en-US" dirty="0"/>
              <a:t>Industry should publish more, </a:t>
            </a:r>
            <a:r>
              <a:rPr lang="en-US" altLang="en-US" dirty="0">
                <a:solidFill>
                  <a:srgbClr val="FF0000"/>
                </a:solidFill>
              </a:rPr>
              <a:t>even product developers </a:t>
            </a:r>
          </a:p>
          <a:p>
            <a:pPr>
              <a:lnSpc>
                <a:spcPct val="110000"/>
              </a:lnSpc>
            </a:pPr>
            <a:r>
              <a:rPr lang="en-US" altLang="en-US" dirty="0"/>
              <a:t>Be active outside your employer (e.g., ACM SIGMOD)</a:t>
            </a:r>
          </a:p>
          <a:p>
            <a:pPr>
              <a:lnSpc>
                <a:spcPct val="110000"/>
              </a:lnSpc>
            </a:pPr>
            <a:r>
              <a:rPr lang="en-US" altLang="en-US" dirty="0"/>
              <a:t>Even pure techies should have very good </a:t>
            </a:r>
            <a:r>
              <a:rPr lang="en-US" altLang="en-US" dirty="0">
                <a:solidFill>
                  <a:srgbClr val="FF0000"/>
                </a:solidFill>
              </a:rPr>
              <a:t>soft skills to have impact</a:t>
            </a:r>
          </a:p>
          <a:p>
            <a:pPr>
              <a:lnSpc>
                <a:spcPct val="110000"/>
              </a:lnSpc>
            </a:pPr>
            <a:r>
              <a:rPr lang="en-US" altLang="en-US" dirty="0"/>
              <a:t>Not enough to just do good work, even such work needs </a:t>
            </a:r>
            <a:r>
              <a:rPr lang="en-US" altLang="en-US" dirty="0">
                <a:solidFill>
                  <a:srgbClr val="FF0000"/>
                </a:solidFill>
              </a:rPr>
              <a:t>marketing</a:t>
            </a:r>
          </a:p>
          <a:p>
            <a:pPr>
              <a:lnSpc>
                <a:spcPct val="110000"/>
              </a:lnSpc>
            </a:pPr>
            <a:r>
              <a:rPr lang="en-US" altLang="en-US" dirty="0"/>
              <a:t>Learn to leverage others and be willing to </a:t>
            </a:r>
            <a:r>
              <a:rPr lang="en-US" altLang="en-US" dirty="0">
                <a:solidFill>
                  <a:srgbClr val="FF0000"/>
                </a:solidFill>
              </a:rPr>
              <a:t>share credit</a:t>
            </a:r>
          </a:p>
          <a:p>
            <a:pPr>
              <a:lnSpc>
                <a:spcPct val="110000"/>
              </a:lnSpc>
            </a:pPr>
            <a:r>
              <a:rPr lang="en-US" altLang="en-US" dirty="0"/>
              <a:t>Don’t be shy to complain! Squeaky wheel gets the grease!!</a:t>
            </a:r>
          </a:p>
          <a:p>
            <a:pPr>
              <a:lnSpc>
                <a:spcPct val="110000"/>
              </a:lnSpc>
            </a:pPr>
            <a:r>
              <a:rPr lang="en-US" altLang="en-US" dirty="0"/>
              <a:t>Don’t look for quick return on investment</a:t>
            </a:r>
          </a:p>
          <a:p>
            <a:pPr>
              <a:lnSpc>
                <a:spcPct val="110000"/>
              </a:lnSpc>
            </a:pPr>
            <a:r>
              <a:rPr lang="en-US" altLang="en-US" dirty="0"/>
              <a:t>With papers, don’t lose sight of quality in the interest of quantity</a:t>
            </a:r>
          </a:p>
          <a:p>
            <a:pPr>
              <a:lnSpc>
                <a:spcPct val="110000"/>
              </a:lnSpc>
            </a:pPr>
            <a:r>
              <a:rPr lang="en-US" altLang="en-US" dirty="0"/>
              <a:t>Important to stick your neck out and get out of your comfort zone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0"/>
          </p:nvPr>
        </p:nvSpPr>
        <p:spPr/>
        <p:txBody>
          <a:bodyPr/>
          <a:lstStyle/>
          <a:p>
            <a:fld id="{20618132-1D2D-4CBF-AD81-9CA693A91135}" type="slidenum">
              <a:rPr lang="en-US" altLang="en-US"/>
              <a:pPr/>
              <a:t>17</a:t>
            </a:fld>
            <a:endParaRPr lang="en-US" altLang="en-US"/>
          </a:p>
        </p:txBody>
      </p:sp>
      <p:sp>
        <p:nvSpPr>
          <p:cNvPr id="569346" name="Rectangle 2"/>
          <p:cNvSpPr>
            <a:spLocks noGrp="1" noChangeArrowheads="1"/>
          </p:cNvSpPr>
          <p:nvPr>
            <p:ph type="title"/>
          </p:nvPr>
        </p:nvSpPr>
        <p:spPr>
          <a:xfrm>
            <a:off x="163902" y="528640"/>
            <a:ext cx="8568937" cy="498475"/>
          </a:xfrm>
        </p:spPr>
        <p:txBody>
          <a:bodyPr/>
          <a:lstStyle/>
          <a:p>
            <a:r>
              <a:rPr lang="en-US" altLang="en-US" dirty="0">
                <a:solidFill>
                  <a:srgbClr val="FFFF00"/>
                </a:solidFill>
              </a:rPr>
              <a:t>Biodata Post-IBM</a:t>
            </a:r>
          </a:p>
        </p:txBody>
      </p:sp>
      <p:sp>
        <p:nvSpPr>
          <p:cNvPr id="569347" name="Rectangle 3"/>
          <p:cNvSpPr>
            <a:spLocks noGrp="1" noChangeArrowheads="1"/>
          </p:cNvSpPr>
          <p:nvPr>
            <p:ph type="body" sz="half" idx="1"/>
          </p:nvPr>
        </p:nvSpPr>
        <p:spPr>
          <a:xfrm>
            <a:off x="234949" y="1211264"/>
            <a:ext cx="8691563" cy="5105400"/>
          </a:xfrm>
        </p:spPr>
        <p:txBody>
          <a:bodyPr/>
          <a:lstStyle/>
          <a:p>
            <a:pPr marL="0" indent="0">
              <a:buNone/>
            </a:pPr>
            <a:r>
              <a:rPr lang="en-US" sz="1300" dirty="0"/>
              <a:t>Dr. C. Mohan is currently a Visiting Researcher at Google, Distinguished Visiting Professor at Tsinghua University in China, a Member of the inaugural Board of Governors of Digital University Kerala, and an Advisor of the Kerala Blockchain Academy (KBA) and the Tamil Nadu e-Governance Agency (TNeGA) in India. He retired in June 2020 from being an IBM Fellow at the IBM Almaden Research Center in Silicon Valley. He was an IBM researcher for 38.5 years in the database, blockchain, AI and related areas, impacting numerous IBM and non-IBM products, the research and academic communities, and standards, especially with his invention of the well-known ARIES family of database locking and recovery algorithms, and the Presumed Abort distributed commit protocol. This IBM (1997-2020), ACM (2002) and IEEE (2002) Fellow has also served as the IBM India Chief Scientist (2006-2009). In addition to receiving the ACM SIGMOD Edgar F. Codd Innovations Award (1996), the VLDB 10 Year Best Paper Award (1999) and numerous IBM awards, Mohan was elected to the US and Indian National Academies of Engineering (2009) and named an IBM Master Inventor (1997). This Distinguished Alumnus of IIT Madras (1977) received his PhD at the University of Texas at Austin (1981). He is an inventor of 50 patents. During the last many years, he focused on Blockchain, AI, Big Data and Cloud Database technologies (</a:t>
            </a:r>
            <a:r>
              <a:rPr lang="en-US" sz="1300" dirty="0">
                <a:hlinkClick r:id="rId3"/>
              </a:rPr>
              <a:t>https://bit.ly/CMoTalks</a:t>
            </a:r>
            <a:r>
              <a:rPr lang="en-US" sz="1300" dirty="0"/>
              <a:t>). Since 2017, he has been an evangelist of permissioned blockchains and the myth buster of permissionless blockchains. During 1H2021, Mohan was the Shaw Visiting Professor at the National University of Singapore where he taught a seminar course on distributed data and computing. In late 2019, he became an Honorary Advisor to TNeGA for its blockchain and other projects. In August 2020, he joined the Advisory Board of KBA of India. Since 2016, Mohan has been a Distinguished Visiting Professor of China’s prestigious Tsinghua University. In September 2021, he was inducted as a member of the inaugural Board of Governors of the new Indian university Digital University Kerala. He has served on the advisory board of IEEE Spectrum, and on numerous conference and journal boards. He has also been a Consultant to the Microsoft Data Team. Mohan is a frequent speaker in North America, Europe and Asia. He has given talks in 43 countries. He is highly active on social media and has a huge network of followers. More information can be found in the Wikipedia page at </a:t>
            </a:r>
            <a:r>
              <a:rPr lang="en-US" sz="1300" dirty="0">
                <a:hlinkClick r:id="rId4"/>
              </a:rPr>
              <a:t>https://bit.ly/CMwIkP</a:t>
            </a:r>
            <a:r>
              <a:rPr lang="en-US" sz="1300" dirty="0"/>
              <a:t> and his home page at </a:t>
            </a:r>
            <a:r>
              <a:rPr lang="en-US" sz="1300" dirty="0">
                <a:hlinkClick r:id="rId5"/>
              </a:rPr>
              <a:t>https://bit.ly/CMoDUK</a:t>
            </a:r>
            <a:r>
              <a:rPr lang="en-US" sz="1300" dirty="0"/>
              <a:t> </a:t>
            </a:r>
            <a:endParaRPr lang="en-US" alt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F9C3260-E9F6-47E2-8FE7-3543AD0A0911}" type="slidenum">
              <a:rPr lang="en-US" altLang="en-US" smtClean="0"/>
              <a:pPr/>
              <a:t>18</a:t>
            </a:fld>
            <a:endParaRPr lang="en-US" altLang="en-US"/>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81213" y="3042722"/>
            <a:ext cx="4981575" cy="1876425"/>
          </a:xfrm>
          <a:prstGeom prst="rect">
            <a:avLst/>
          </a:prstGeom>
        </p:spPr>
      </p:pic>
      <p:sp>
        <p:nvSpPr>
          <p:cNvPr id="4" name="Rectangle 2"/>
          <p:cNvSpPr txBox="1">
            <a:spLocks noChangeArrowheads="1"/>
          </p:cNvSpPr>
          <p:nvPr/>
        </p:nvSpPr>
        <p:spPr>
          <a:xfrm>
            <a:off x="313039" y="712788"/>
            <a:ext cx="8419800" cy="498475"/>
          </a:xfrm>
          <a:prstGeom prst="rect">
            <a:avLst/>
          </a:prstGeom>
        </p:spPr>
        <p:txBody>
          <a:bodyPr/>
          <a:lst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a:lstStyle>
          <a:p>
            <a:pPr algn="ctr"/>
            <a:r>
              <a:rPr lang="en-US" altLang="en-US" dirty="0">
                <a:solidFill>
                  <a:srgbClr val="FF0000"/>
                </a:solidFill>
              </a:rPr>
              <a:t>June 2020 Parting Message After 38.5 Years</a:t>
            </a:r>
            <a:br>
              <a:rPr lang="en-US" altLang="en-US" dirty="0">
                <a:solidFill>
                  <a:srgbClr val="FFFF00"/>
                </a:solidFill>
              </a:rPr>
            </a:br>
            <a:br>
              <a:rPr lang="en-US" altLang="en-US" dirty="0">
                <a:solidFill>
                  <a:srgbClr val="FFFF00"/>
                </a:solidFill>
              </a:rPr>
            </a:br>
            <a:r>
              <a:rPr lang="en-US" altLang="en-US" dirty="0">
                <a:solidFill>
                  <a:srgbClr val="FFFF00"/>
                </a:solidFill>
              </a:rPr>
              <a:t>Goodbye IBM! </a:t>
            </a:r>
            <a:br>
              <a:rPr lang="en-US" altLang="en-US" dirty="0">
                <a:solidFill>
                  <a:srgbClr val="FFFF00"/>
                </a:solidFill>
              </a:rPr>
            </a:br>
            <a:br>
              <a:rPr lang="en-US" altLang="en-US" dirty="0">
                <a:solidFill>
                  <a:srgbClr val="FFFF00"/>
                </a:solidFill>
              </a:rPr>
            </a:br>
            <a:r>
              <a:rPr lang="en-US" altLang="en-US" dirty="0">
                <a:solidFill>
                  <a:srgbClr val="FFFF00"/>
                </a:solidFill>
              </a:rPr>
              <a:t>Will miss the people &amp; the company </a:t>
            </a:r>
            <a:r>
              <a:rPr lang="en-US" altLang="en-US" dirty="0">
                <a:solidFill>
                  <a:srgbClr val="FFFF00"/>
                </a:solidFill>
                <a:sym typeface="Wingdings" panose="05000000000000000000" pitchFamily="2" charset="2"/>
              </a:rPr>
              <a:t></a:t>
            </a:r>
            <a:endParaRPr lang="en-US" altLang="en-US" dirty="0">
              <a:solidFill>
                <a:srgbClr val="FFFF00"/>
              </a:solidFill>
            </a:endParaRPr>
          </a:p>
        </p:txBody>
      </p:sp>
    </p:spTree>
    <p:extLst>
      <p:ext uri="{BB962C8B-B14F-4D97-AF65-F5344CB8AC3E}">
        <p14:creationId xmlns:p14="http://schemas.microsoft.com/office/powerpoint/2010/main" val="642338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8D79FB-D147-4F4B-B30A-D803B4AAC4B0}"/>
              </a:ext>
            </a:extLst>
          </p:cNvPr>
          <p:cNvSpPr>
            <a:spLocks noGrp="1"/>
          </p:cNvSpPr>
          <p:nvPr>
            <p:ph type="sldNum" sz="quarter" idx="10"/>
          </p:nvPr>
        </p:nvSpPr>
        <p:spPr/>
        <p:txBody>
          <a:bodyPr/>
          <a:lstStyle/>
          <a:p>
            <a:fld id="{7F9C3260-E9F6-47E2-8FE7-3543AD0A0911}" type="slidenum">
              <a:rPr lang="en-US" altLang="en-US" smtClean="0"/>
              <a:pPr/>
              <a:t>19</a:t>
            </a:fld>
            <a:endParaRPr lang="en-US" altLang="en-US"/>
          </a:p>
        </p:txBody>
      </p:sp>
      <p:pic>
        <p:nvPicPr>
          <p:cNvPr id="4" name="Picture 3" descr="Timeline&#10;&#10;Description automatically generated">
            <a:extLst>
              <a:ext uri="{FF2B5EF4-FFF2-40B4-BE49-F238E27FC236}">
                <a16:creationId xmlns:a16="http://schemas.microsoft.com/office/drawing/2014/main" id="{59ED7E25-6E2A-4CC1-AC12-B306E64467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066" y="1166180"/>
            <a:ext cx="4695825" cy="5124450"/>
          </a:xfrm>
          <a:prstGeom prst="rect">
            <a:avLst/>
          </a:prstGeom>
        </p:spPr>
      </p:pic>
      <p:pic>
        <p:nvPicPr>
          <p:cNvPr id="6" name="Picture 5" descr="Text&#10;&#10;Description automatically generated">
            <a:extLst>
              <a:ext uri="{FF2B5EF4-FFF2-40B4-BE49-F238E27FC236}">
                <a16:creationId xmlns:a16="http://schemas.microsoft.com/office/drawing/2014/main" id="{76B556B4-624D-4737-99AB-7FF6E71CA9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88" y="2988033"/>
            <a:ext cx="8572500" cy="2667000"/>
          </a:xfrm>
          <a:prstGeom prst="rect">
            <a:avLst/>
          </a:prstGeom>
        </p:spPr>
      </p:pic>
      <p:sp>
        <p:nvSpPr>
          <p:cNvPr id="7" name="Rectangle 2">
            <a:extLst>
              <a:ext uri="{FF2B5EF4-FFF2-40B4-BE49-F238E27FC236}">
                <a16:creationId xmlns:a16="http://schemas.microsoft.com/office/drawing/2014/main" id="{B77BFF4A-25DA-49B3-B150-867786D50267}"/>
              </a:ext>
            </a:extLst>
          </p:cNvPr>
          <p:cNvSpPr txBox="1">
            <a:spLocks noChangeArrowheads="1"/>
          </p:cNvSpPr>
          <p:nvPr/>
        </p:nvSpPr>
        <p:spPr>
          <a:xfrm>
            <a:off x="112066" y="395288"/>
            <a:ext cx="8676334" cy="498475"/>
          </a:xfrm>
          <a:prstGeom prst="rect">
            <a:avLst/>
          </a:prstGeom>
        </p:spPr>
        <p:txBody>
          <a:bodyPr/>
          <a:lst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a:lstStyle>
          <a:p>
            <a:r>
              <a:rPr lang="en-US" altLang="en-US" dirty="0">
                <a:solidFill>
                  <a:srgbClr val="F1FC0E"/>
                </a:solidFill>
              </a:rPr>
              <a:t>Social Media Post: Just Before Consulting Began</a:t>
            </a:r>
          </a:p>
        </p:txBody>
      </p:sp>
    </p:spTree>
    <p:extLst>
      <p:ext uri="{BB962C8B-B14F-4D97-AF65-F5344CB8AC3E}">
        <p14:creationId xmlns:p14="http://schemas.microsoft.com/office/powerpoint/2010/main" val="2212809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39A95-84AD-4ECA-8D35-2A8B9BAFC1C9}"/>
              </a:ext>
            </a:extLst>
          </p:cNvPr>
          <p:cNvSpPr>
            <a:spLocks noGrp="1"/>
          </p:cNvSpPr>
          <p:nvPr>
            <p:ph type="sldNum" sz="quarter" idx="10"/>
          </p:nvPr>
        </p:nvSpPr>
        <p:spPr/>
        <p:txBody>
          <a:bodyPr/>
          <a:lstStyle/>
          <a:p>
            <a:fld id="{7F9C3260-E9F6-47E2-8FE7-3543AD0A0911}" type="slidenum">
              <a:rPr lang="en-US" altLang="en-US" smtClean="0"/>
              <a:pPr/>
              <a:t>20</a:t>
            </a:fld>
            <a:endParaRPr lang="en-US" altLang="en-US"/>
          </a:p>
        </p:txBody>
      </p:sp>
      <p:pic>
        <p:nvPicPr>
          <p:cNvPr id="4" name="Picture 3" descr="Text&#10;&#10;Description automatically generated">
            <a:extLst>
              <a:ext uri="{FF2B5EF4-FFF2-40B4-BE49-F238E27FC236}">
                <a16:creationId xmlns:a16="http://schemas.microsoft.com/office/drawing/2014/main" id="{1664D1E1-01EA-42EA-9322-F2E0F519ED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074" y="1170657"/>
            <a:ext cx="4966839" cy="5150438"/>
          </a:xfrm>
          <a:prstGeom prst="rect">
            <a:avLst/>
          </a:prstGeom>
        </p:spPr>
      </p:pic>
      <p:sp>
        <p:nvSpPr>
          <p:cNvPr id="6" name="Rectangle 2">
            <a:extLst>
              <a:ext uri="{FF2B5EF4-FFF2-40B4-BE49-F238E27FC236}">
                <a16:creationId xmlns:a16="http://schemas.microsoft.com/office/drawing/2014/main" id="{EB6AB50F-AA84-4838-93F6-4F79A80F14D8}"/>
              </a:ext>
            </a:extLst>
          </p:cNvPr>
          <p:cNvSpPr txBox="1">
            <a:spLocks noChangeArrowheads="1"/>
          </p:cNvSpPr>
          <p:nvPr/>
        </p:nvSpPr>
        <p:spPr>
          <a:xfrm>
            <a:off x="0" y="395288"/>
            <a:ext cx="8986838" cy="498475"/>
          </a:xfrm>
          <a:prstGeom prst="rect">
            <a:avLst/>
          </a:prstGeom>
        </p:spPr>
        <p:txBody>
          <a:bodyPr/>
          <a:lstStyle>
            <a:lvl1pPr algn="l" rtl="0" fontAlgn="base">
              <a:lnSpc>
                <a:spcPct val="90000"/>
              </a:lnSpc>
              <a:spcBef>
                <a:spcPct val="0"/>
              </a:spcBef>
              <a:spcAft>
                <a:spcPct val="0"/>
              </a:spcAft>
              <a:defRPr sz="2800" b="1" kern="1200">
                <a:solidFill>
                  <a:schemeClr val="bg2"/>
                </a:solidFill>
                <a:latin typeface="+mj-lt"/>
                <a:ea typeface="+mj-ea"/>
                <a:cs typeface="+mj-cs"/>
              </a:defRPr>
            </a:lvl1pPr>
            <a:lvl2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2pPr>
            <a:lvl3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3pPr>
            <a:lvl4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4pPr>
            <a:lvl5pPr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5pPr>
            <a:lvl6pPr marL="4572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6pPr>
            <a:lvl7pPr marL="9144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7pPr>
            <a:lvl8pPr marL="13716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8pPr>
            <a:lvl9pPr marL="1828800" algn="l" rtl="0" fontAlgn="base">
              <a:lnSpc>
                <a:spcPct val="90000"/>
              </a:lnSpc>
              <a:spcBef>
                <a:spcPct val="0"/>
              </a:spcBef>
              <a:spcAft>
                <a:spcPct val="0"/>
              </a:spcAft>
              <a:defRPr sz="2800" b="1">
                <a:solidFill>
                  <a:schemeClr val="bg2"/>
                </a:solidFill>
                <a:latin typeface="Arial" panose="020B0604020202020204" pitchFamily="34" charset="0"/>
                <a:cs typeface="Arial" panose="020B0604020202020204" pitchFamily="34" charset="0"/>
              </a:defRPr>
            </a:lvl9pPr>
          </a:lstStyle>
          <a:p>
            <a:r>
              <a:rPr lang="en-US" altLang="en-US" dirty="0">
                <a:solidFill>
                  <a:srgbClr val="F1FC0E"/>
                </a:solidFill>
              </a:rPr>
              <a:t>Social Media Post: End of 1st Consulting Day @ MS</a:t>
            </a:r>
          </a:p>
        </p:txBody>
      </p:sp>
    </p:spTree>
    <p:extLst>
      <p:ext uri="{BB962C8B-B14F-4D97-AF65-F5344CB8AC3E}">
        <p14:creationId xmlns:p14="http://schemas.microsoft.com/office/powerpoint/2010/main" val="3457955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57CAF-964F-4B65-99DE-2102A0B313BC}"/>
              </a:ext>
            </a:extLst>
          </p:cNvPr>
          <p:cNvSpPr>
            <a:spLocks noGrp="1"/>
          </p:cNvSpPr>
          <p:nvPr>
            <p:ph type="title"/>
          </p:nvPr>
        </p:nvSpPr>
        <p:spPr>
          <a:xfrm>
            <a:off x="103517" y="392113"/>
            <a:ext cx="8629321" cy="498475"/>
          </a:xfrm>
        </p:spPr>
        <p:txBody>
          <a:bodyPr/>
          <a:lstStyle/>
          <a:p>
            <a:r>
              <a:rPr lang="en-US" dirty="0">
                <a:solidFill>
                  <a:srgbClr val="FFFF00"/>
                </a:solidFill>
              </a:rPr>
              <a:t>Post-Retirement Technical + Other Work</a:t>
            </a:r>
          </a:p>
        </p:txBody>
      </p:sp>
      <p:sp>
        <p:nvSpPr>
          <p:cNvPr id="3" name="Content Placeholder 2">
            <a:extLst>
              <a:ext uri="{FF2B5EF4-FFF2-40B4-BE49-F238E27FC236}">
                <a16:creationId xmlns:a16="http://schemas.microsoft.com/office/drawing/2014/main" id="{05319929-4783-4840-B9AD-75E13A3533A0}"/>
              </a:ext>
            </a:extLst>
          </p:cNvPr>
          <p:cNvSpPr>
            <a:spLocks noGrp="1"/>
          </p:cNvSpPr>
          <p:nvPr>
            <p:ph idx="1"/>
          </p:nvPr>
        </p:nvSpPr>
        <p:spPr>
          <a:xfrm>
            <a:off x="251156" y="890588"/>
            <a:ext cx="8481682" cy="5610225"/>
          </a:xfrm>
        </p:spPr>
        <p:txBody>
          <a:bodyPr/>
          <a:lstStyle/>
          <a:p>
            <a:r>
              <a:rPr lang="en-US" dirty="0"/>
              <a:t>Consulting for </a:t>
            </a:r>
            <a:r>
              <a:rPr lang="en-US" dirty="0">
                <a:solidFill>
                  <a:srgbClr val="FF0000"/>
                </a:solidFill>
              </a:rPr>
              <a:t>Google</a:t>
            </a:r>
            <a:r>
              <a:rPr lang="en-US" dirty="0"/>
              <a:t> since March 2022</a:t>
            </a:r>
          </a:p>
          <a:p>
            <a:r>
              <a:rPr lang="en-US" dirty="0"/>
              <a:t>Consulted for </a:t>
            </a:r>
            <a:r>
              <a:rPr lang="en-US" dirty="0">
                <a:solidFill>
                  <a:srgbClr val="FF0000"/>
                </a:solidFill>
              </a:rPr>
              <a:t>Microsoft’s Azure SQL</a:t>
            </a:r>
            <a:r>
              <a:rPr lang="en-US" dirty="0"/>
              <a:t> team </a:t>
            </a:r>
          </a:p>
          <a:p>
            <a:r>
              <a:rPr lang="en-US" dirty="0"/>
              <a:t>Numerous talks in many countries (virtual/in-person/hybrid)</a:t>
            </a:r>
          </a:p>
          <a:p>
            <a:pPr lvl="1"/>
            <a:r>
              <a:rPr lang="en-US" dirty="0"/>
              <a:t>AI</a:t>
            </a:r>
          </a:p>
          <a:p>
            <a:pPr lvl="1"/>
            <a:r>
              <a:rPr lang="en-US" dirty="0"/>
              <a:t>Blockchain</a:t>
            </a:r>
          </a:p>
          <a:p>
            <a:pPr lvl="1"/>
            <a:r>
              <a:rPr lang="en-US" dirty="0"/>
              <a:t>Cloud Databases &amp; Query Processing</a:t>
            </a:r>
          </a:p>
          <a:p>
            <a:pPr lvl="1"/>
            <a:r>
              <a:rPr lang="en-US" dirty="0"/>
              <a:t>Technical careers</a:t>
            </a:r>
          </a:p>
          <a:p>
            <a:r>
              <a:rPr lang="en-US" dirty="0"/>
              <a:t>Serving as advisor </a:t>
            </a:r>
          </a:p>
          <a:p>
            <a:pPr lvl="1"/>
            <a:r>
              <a:rPr lang="en-US" dirty="0">
                <a:solidFill>
                  <a:srgbClr val="FF0000"/>
                </a:solidFill>
              </a:rPr>
              <a:t>Tamil Nadu e-Governance Agency </a:t>
            </a:r>
            <a:r>
              <a:rPr lang="en-US" dirty="0"/>
              <a:t>(TNeGA), especially for its </a:t>
            </a:r>
            <a:r>
              <a:rPr lang="en-US" dirty="0" err="1"/>
              <a:t>Nambikkai</a:t>
            </a:r>
            <a:r>
              <a:rPr lang="en-US" dirty="0"/>
              <a:t> </a:t>
            </a:r>
            <a:r>
              <a:rPr lang="en-US" dirty="0" err="1"/>
              <a:t>Inaiyam</a:t>
            </a:r>
            <a:r>
              <a:rPr lang="en-US" dirty="0"/>
              <a:t> blockchain backbone project</a:t>
            </a:r>
          </a:p>
          <a:p>
            <a:pPr lvl="1"/>
            <a:r>
              <a:rPr lang="en-US" dirty="0"/>
              <a:t>Kerala Blockchain Academy (KBA)</a:t>
            </a:r>
          </a:p>
          <a:p>
            <a:r>
              <a:rPr lang="en-US" dirty="0"/>
              <a:t>Deep engagement in the affairs of the new </a:t>
            </a:r>
            <a:r>
              <a:rPr lang="en-US" dirty="0">
                <a:solidFill>
                  <a:srgbClr val="FF0000"/>
                </a:solidFill>
              </a:rPr>
              <a:t>Digital University Kerala</a:t>
            </a:r>
            <a:r>
              <a:rPr lang="en-US" dirty="0"/>
              <a:t> (DUK) as a Member of its inaugural Board of Governors</a:t>
            </a:r>
          </a:p>
          <a:p>
            <a:r>
              <a:rPr lang="en-US" dirty="0"/>
              <a:t>Shaw Visiting Professor at </a:t>
            </a:r>
            <a:r>
              <a:rPr lang="en-US" dirty="0">
                <a:solidFill>
                  <a:srgbClr val="FF0000"/>
                </a:solidFill>
              </a:rPr>
              <a:t>National University of Singapore </a:t>
            </a:r>
            <a:r>
              <a:rPr lang="en-US" dirty="0"/>
              <a:t>(NUS) for 6 months teaching a seminar course (1H2021)</a:t>
            </a:r>
          </a:p>
          <a:p>
            <a:r>
              <a:rPr lang="en-US" dirty="0"/>
              <a:t>Industry Track Co-Chair for </a:t>
            </a:r>
            <a:r>
              <a:rPr lang="en-US" dirty="0">
                <a:solidFill>
                  <a:srgbClr val="FF0000"/>
                </a:solidFill>
              </a:rPr>
              <a:t>VLDB 2022 </a:t>
            </a:r>
            <a:r>
              <a:rPr lang="en-US" dirty="0"/>
              <a:t>(Sydney, Australia)</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990C71F-AEC6-4065-B12B-A73DD48524A9}"/>
              </a:ext>
            </a:extLst>
          </p:cNvPr>
          <p:cNvSpPr>
            <a:spLocks noGrp="1"/>
          </p:cNvSpPr>
          <p:nvPr>
            <p:ph type="sldNum" sz="quarter" idx="10"/>
          </p:nvPr>
        </p:nvSpPr>
        <p:spPr/>
        <p:txBody>
          <a:bodyPr/>
          <a:lstStyle/>
          <a:p>
            <a:fld id="{E7B0D44C-5164-48CF-BE5F-012F69B2766F}" type="slidenum">
              <a:rPr lang="en-US" altLang="en-US" smtClean="0"/>
              <a:pPr/>
              <a:t>21</a:t>
            </a:fld>
            <a:endParaRPr lang="en-US" altLang="en-US"/>
          </a:p>
        </p:txBody>
      </p:sp>
      <p:pic>
        <p:nvPicPr>
          <p:cNvPr id="5" name="Picture 4" descr="Qr code&#10;&#10;Description automatically generated">
            <a:extLst>
              <a:ext uri="{FF2B5EF4-FFF2-40B4-BE49-F238E27FC236}">
                <a16:creationId xmlns:a16="http://schemas.microsoft.com/office/drawing/2014/main" id="{7715A887-BB6D-03E5-633E-FC4C92321AA1}"/>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018873" y="2169960"/>
            <a:ext cx="1362974" cy="1362974"/>
          </a:xfrm>
          <a:prstGeom prst="rect">
            <a:avLst/>
          </a:prstGeom>
        </p:spPr>
      </p:pic>
    </p:spTree>
    <p:extLst>
      <p:ext uri="{BB962C8B-B14F-4D97-AF65-F5344CB8AC3E}">
        <p14:creationId xmlns:p14="http://schemas.microsoft.com/office/powerpoint/2010/main" val="1540697903"/>
      </p:ext>
    </p:extLst>
  </p:cSld>
  <p:clrMapOvr>
    <a:masterClrMapping/>
  </p:clrMapOvr>
</p:sld>
</file>

<file path=ppt/theme/theme1.xml><?xml version="1.0" encoding="utf-8"?>
<a:theme xmlns:a="http://schemas.openxmlformats.org/drawingml/2006/main" name="GTO2004conf">
  <a:themeElements>
    <a:clrScheme name="GTO2004conf 1">
      <a:dk1>
        <a:srgbClr val="CCCCFF"/>
      </a:dk1>
      <a:lt1>
        <a:srgbClr val="FFFFFF"/>
      </a:lt1>
      <a:dk2>
        <a:srgbClr val="000000"/>
      </a:dk2>
      <a:lt2>
        <a:srgbClr val="808080"/>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fontScheme name="GTO2004conf">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altLang="en-US" sz="96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altLang="en-US" sz="96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GTO2004conf 1">
        <a:dk1>
          <a:srgbClr val="CCCCFF"/>
        </a:dk1>
        <a:lt1>
          <a:srgbClr val="FFFFFF"/>
        </a:lt1>
        <a:dk2>
          <a:srgbClr val="000000"/>
        </a:dk2>
        <a:lt2>
          <a:srgbClr val="808080"/>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lack Blank">
  <a:themeElements>
    <a:clrScheme name="GTO2004conf 1">
      <a:dk1>
        <a:srgbClr val="CCCCFF"/>
      </a:dk1>
      <a:lt1>
        <a:srgbClr val="FFFFFF"/>
      </a:lt1>
      <a:dk2>
        <a:srgbClr val="000000"/>
      </a:dk2>
      <a:lt2>
        <a:srgbClr val="808080"/>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fontScheme name="GTO2004conf">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altLang="en-US" sz="96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90000"/>
          </a:lnSpc>
          <a:spcBef>
            <a:spcPct val="50000"/>
          </a:spcBef>
          <a:spcAft>
            <a:spcPct val="0"/>
          </a:spcAft>
          <a:buClrTx/>
          <a:buSzTx/>
          <a:buFontTx/>
          <a:buNone/>
          <a:tabLst/>
          <a:defRPr kumimoji="0" lang="en-US" altLang="en-US" sz="9600" b="1"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GTO2004conf 1">
        <a:dk1>
          <a:srgbClr val="CCCCFF"/>
        </a:dk1>
        <a:lt1>
          <a:srgbClr val="FFFFFF"/>
        </a:lt1>
        <a:dk2>
          <a:srgbClr val="000000"/>
        </a:dk2>
        <a:lt2>
          <a:srgbClr val="808080"/>
        </a:lt2>
        <a:accent1>
          <a:srgbClr val="7889FB"/>
        </a:accent1>
        <a:accent2>
          <a:srgbClr val="DFFF66"/>
        </a:accent2>
        <a:accent3>
          <a:srgbClr val="AAAAAA"/>
        </a:accent3>
        <a:accent4>
          <a:srgbClr val="DADADA"/>
        </a:accent4>
        <a:accent5>
          <a:srgbClr val="BEC4FD"/>
        </a:accent5>
        <a:accent6>
          <a:srgbClr val="CAE75C"/>
        </a:accent6>
        <a:hlink>
          <a:srgbClr val="C0C0C0"/>
        </a:hlink>
        <a:folHlink>
          <a:srgbClr val="D18213"/>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GTO2006nonconf</Template>
  <TotalTime>11530</TotalTime>
  <Words>2574</Words>
  <Application>Microsoft Office PowerPoint</Application>
  <PresentationFormat>On-screen Show (4:3)</PresentationFormat>
  <Paragraphs>218</Paragraphs>
  <Slides>21</Slides>
  <Notes>16</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21</vt:i4>
      </vt:variant>
    </vt:vector>
  </HeadingPairs>
  <TitlesOfParts>
    <vt:vector size="25" baseType="lpstr">
      <vt:lpstr>Arial</vt:lpstr>
      <vt:lpstr>Wingdings</vt:lpstr>
      <vt:lpstr>GTO2004conf</vt:lpstr>
      <vt:lpstr>Black Blank</vt:lpstr>
      <vt:lpstr> My Technical Life: A Retrospective View</vt:lpstr>
      <vt:lpstr>PowerPoint Presentation</vt:lpstr>
      <vt:lpstr>Caveats</vt:lpstr>
      <vt:lpstr>B.Tech. Days at IITM</vt:lpstr>
      <vt:lpstr>Ph.D. Days at Univ of Texas at Austin</vt:lpstr>
      <vt:lpstr>Job at IBM Research, San Jose</vt:lpstr>
      <vt:lpstr>History of Work on ARIES Family of Algorithms</vt:lpstr>
      <vt:lpstr>ARIES History</vt:lpstr>
      <vt:lpstr>ARIES Impact</vt:lpstr>
      <vt:lpstr>ARIES Impact</vt:lpstr>
      <vt:lpstr>Challenges</vt:lpstr>
      <vt:lpstr>Wider Cross Divisional IBM Impact</vt:lpstr>
      <vt:lpstr>Wider Cross Divisional IBM Impact</vt:lpstr>
      <vt:lpstr>Subsequent Projects – Hit &amp; Miss Impact Wise</vt:lpstr>
      <vt:lpstr>Awards, Honors, …</vt:lpstr>
      <vt:lpstr>Summary</vt:lpstr>
      <vt:lpstr>Biodata Post-IBM</vt:lpstr>
      <vt:lpstr>PowerPoint Presentation</vt:lpstr>
      <vt:lpstr>PowerPoint Presentation</vt:lpstr>
      <vt:lpstr>PowerPoint Presentation</vt:lpstr>
      <vt:lpstr>Post-Retirement Technical + Other Work</vt:lpstr>
    </vt:vector>
  </TitlesOfParts>
  <Company>IBM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Overview</dc:title>
  <dc:creator>Marcia Bollard</dc:creator>
  <cp:lastModifiedBy>C. Mohan</cp:lastModifiedBy>
  <cp:revision>300</cp:revision>
  <dcterms:created xsi:type="dcterms:W3CDTF">2005-01-25T14:33:50Z</dcterms:created>
  <dcterms:modified xsi:type="dcterms:W3CDTF">2022-11-08T22:37:10Z</dcterms:modified>
</cp:coreProperties>
</file>