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6" r:id="rId1"/>
    <p:sldMasterId id="2147483823" r:id="rId2"/>
  </p:sldMasterIdLst>
  <p:notesMasterIdLst>
    <p:notesMasterId r:id="rId69"/>
  </p:notesMasterIdLst>
  <p:handoutMasterIdLst>
    <p:handoutMasterId r:id="rId70"/>
  </p:handoutMasterIdLst>
  <p:sldIdLst>
    <p:sldId id="2142531988" r:id="rId3"/>
    <p:sldId id="2142532004" r:id="rId4"/>
    <p:sldId id="2142531990" r:id="rId5"/>
    <p:sldId id="2142531998" r:id="rId6"/>
    <p:sldId id="2142531999" r:id="rId7"/>
    <p:sldId id="2142532000" r:id="rId8"/>
    <p:sldId id="2142532001" r:id="rId9"/>
    <p:sldId id="2142531995" r:id="rId10"/>
    <p:sldId id="2142531996" r:id="rId11"/>
    <p:sldId id="2142531994" r:id="rId12"/>
    <p:sldId id="2142531997" r:id="rId13"/>
    <p:sldId id="2142532002" r:id="rId14"/>
    <p:sldId id="2142532003" r:id="rId15"/>
    <p:sldId id="505" r:id="rId16"/>
    <p:sldId id="2142531991" r:id="rId17"/>
    <p:sldId id="506" r:id="rId18"/>
    <p:sldId id="2142531992" r:id="rId19"/>
    <p:sldId id="508" r:id="rId20"/>
    <p:sldId id="527" r:id="rId21"/>
    <p:sldId id="511" r:id="rId22"/>
    <p:sldId id="507" r:id="rId23"/>
    <p:sldId id="517" r:id="rId24"/>
    <p:sldId id="2142531989" r:id="rId25"/>
    <p:sldId id="578" r:id="rId26"/>
    <p:sldId id="2142532005" r:id="rId27"/>
    <p:sldId id="5184" r:id="rId28"/>
    <p:sldId id="540" r:id="rId29"/>
    <p:sldId id="786" r:id="rId30"/>
    <p:sldId id="5201" r:id="rId31"/>
    <p:sldId id="440" r:id="rId32"/>
    <p:sldId id="441" r:id="rId33"/>
    <p:sldId id="442" r:id="rId34"/>
    <p:sldId id="781" r:id="rId35"/>
    <p:sldId id="443" r:id="rId36"/>
    <p:sldId id="5207" r:id="rId37"/>
    <p:sldId id="771" r:id="rId38"/>
    <p:sldId id="548" r:id="rId39"/>
    <p:sldId id="780" r:id="rId40"/>
    <p:sldId id="5195" r:id="rId41"/>
    <p:sldId id="547" r:id="rId42"/>
    <p:sldId id="549" r:id="rId43"/>
    <p:sldId id="530" r:id="rId44"/>
    <p:sldId id="550" r:id="rId45"/>
    <p:sldId id="551" r:id="rId46"/>
    <p:sldId id="509" r:id="rId47"/>
    <p:sldId id="561" r:id="rId48"/>
    <p:sldId id="544" r:id="rId49"/>
    <p:sldId id="782" r:id="rId50"/>
    <p:sldId id="769" r:id="rId51"/>
    <p:sldId id="5196" r:id="rId52"/>
    <p:sldId id="5205" r:id="rId53"/>
    <p:sldId id="5206" r:id="rId54"/>
    <p:sldId id="5208" r:id="rId55"/>
    <p:sldId id="421" r:id="rId56"/>
    <p:sldId id="414" r:id="rId57"/>
    <p:sldId id="5202" r:id="rId58"/>
    <p:sldId id="5200" r:id="rId59"/>
    <p:sldId id="5191" r:id="rId60"/>
    <p:sldId id="5203" r:id="rId61"/>
    <p:sldId id="5197" r:id="rId62"/>
    <p:sldId id="5198" r:id="rId63"/>
    <p:sldId id="5199" r:id="rId64"/>
    <p:sldId id="5204" r:id="rId65"/>
    <p:sldId id="5188" r:id="rId66"/>
    <p:sldId id="5189" r:id="rId67"/>
    <p:sldId id="2142532006" r:id="rId6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698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876" autoAdjust="0"/>
    <p:restoredTop sz="94595"/>
  </p:normalViewPr>
  <p:slideViewPr>
    <p:cSldViewPr snapToGrid="0" snapToObjects="1">
      <p:cViewPr varScale="1">
        <p:scale>
          <a:sx n="111" d="100"/>
          <a:sy n="111" d="100"/>
        </p:scale>
        <p:origin x="48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258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7" Type="http://schemas.openxmlformats.org/officeDocument/2006/relationships/slide" Target="slides/slide5.xml"/><Relationship Id="rId71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61" Type="http://schemas.openxmlformats.org/officeDocument/2006/relationships/slide" Target="slides/slide59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viewProps" Target="view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EC3877B-80CB-45EA-AF65-151BA1E535E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9B6B746-C23B-457E-B20A-7E20C608145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80005B-61A6-4C04-92C9-2D5F7E390185}" type="datetimeFigureOut">
              <a:rPr lang="en-US" smtClean="0"/>
              <a:t>5/10/2022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C9D5CAF-9CE8-4731-A976-A0DDF886E70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B30A82E-96DB-4351-8D58-4CE39D4ADCC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57FF22-0970-488C-8358-CCA6A75994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005595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77D181-682A-8541-9DB6-22885E88955D}" type="datetimeFigureOut">
              <a:rPr lang="en-US" smtClean="0"/>
              <a:t>5/10/2022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EDBE80-21CC-ED4E-96FA-C28C5919DF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294958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228600" indent="-228600"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203464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228600" indent="-228600"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81648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Most</a:t>
            </a:r>
            <a:r>
              <a:rPr lang="en-US" baseline="0" dirty="0"/>
              <a:t> cloud-first feature of Aurora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D1ABAF-B3CC-5E4C-87B8-8328A5769970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06189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Responsible for full compatibility down to wire protocol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D1ABAF-B3CC-5E4C-87B8-8328A5769970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83012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37263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91916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D1ABAF-B3CC-5E4C-87B8-8328A5769970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2413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D1ABAF-B3CC-5E4C-87B8-8328A5769970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377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D1ABAF-B3CC-5E4C-87B8-8328A5769970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587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D1ABAF-B3CC-5E4C-87B8-8328A5769970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85778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Discuss a couple of features launched</a:t>
            </a:r>
            <a:r>
              <a:rPr lang="en-US" baseline="0" dirty="0"/>
              <a:t> </a:t>
            </a:r>
            <a:r>
              <a:rPr lang="en-US" baseline="0"/>
              <a:t>after paper; </a:t>
            </a:r>
            <a:r>
              <a:rPr lang="en-US"/>
              <a:t>Leverage</a:t>
            </a:r>
            <a:r>
              <a:rPr lang="en-US" baseline="0"/>
              <a:t> </a:t>
            </a:r>
            <a:r>
              <a:rPr lang="en-US" baseline="0" dirty="0"/>
              <a:t>aurora storage for reads as well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3F2ED-74C5-7D4F-8560-0CC253E9A436}" type="slidenum">
              <a:rPr lang="en-US" smtClean="0"/>
              <a:pPr/>
              <a:t>49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04806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40BBDC5-1906-4BE7-B0E5-0B4C0CCF8EA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10088" y="5735637"/>
            <a:ext cx="3171825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9792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200"/>
            </a:lvl1pPr>
            <a:lvl2pPr>
              <a:defRPr sz="2000"/>
            </a:lvl2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919674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245649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609602" y="1200995"/>
            <a:ext cx="10972801" cy="4596300"/>
          </a:xfrm>
        </p:spPr>
        <p:txBody>
          <a:bodyPr/>
          <a:lstStyle>
            <a:lvl1pPr marL="175018" indent="-175018">
              <a:buSzPct val="115000"/>
              <a:buFont typeface="Wingdings" pitchFamily="2" charset="2"/>
              <a:buChar char="§"/>
              <a:defRPr/>
            </a:lvl1pPr>
            <a:lvl2pPr>
              <a:buSzPct val="110000"/>
              <a:buFont typeface="Arial" pitchFamily="34" charset="0"/>
              <a:buChar char="•"/>
              <a:defRPr/>
            </a:lvl2pPr>
            <a:lvl3pPr>
              <a:buSzPct val="110000"/>
              <a:buFont typeface="Arial" pitchFamily="34" charset="0"/>
              <a:buChar char="•"/>
              <a:defRPr/>
            </a:lvl3pPr>
            <a:lvl4pPr>
              <a:buSzPct val="110000"/>
              <a:buFont typeface="Arial" pitchFamily="34" charset="0"/>
              <a:buChar char="•"/>
              <a:defRPr/>
            </a:lvl4pPr>
            <a:lvl5pPr>
              <a:buSzPct val="110000"/>
              <a:buFont typeface="Arial" pitchFamily="34" charset="0"/>
              <a:buChar char="•"/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94116860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_and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9240" y="289511"/>
            <a:ext cx="5217158" cy="1348789"/>
          </a:xfrm>
        </p:spPr>
        <p:txBody>
          <a:bodyPr vert="horz" wrap="square" lIns="182880" tIns="146304" rIns="182880" bIns="146304" rtlCol="0" anchor="t">
            <a:noAutofit/>
          </a:bodyPr>
          <a:lstStyle>
            <a:lvl1pPr>
              <a:defRPr lang="en-US" b="1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714BFDE4-EF97-4A84-B9A4-E3628474195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69241" y="2027379"/>
            <a:ext cx="5217159" cy="2047740"/>
          </a:xfrm>
          <a:prstGeom prst="rect">
            <a:avLst/>
          </a:prstGeom>
        </p:spPr>
        <p:txBody>
          <a:bodyPr vert="horz" wrap="square" lIns="182880" tIns="146304" rIns="182880" bIns="146304" rtlCol="0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57343208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_and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0ACC7F-A1B5-49B5-821A-D9FB8D49F7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wrap="square" lIns="182880" tIns="146304" rIns="182880" bIns="146304" rtlCol="0" anchor="t">
            <a:noAutofit/>
          </a:bodyPr>
          <a:lstStyle>
            <a:lvl1pPr>
              <a:defRPr lang="en-US" b="1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236A5EB2-5876-4EAF-8AE0-2E40E818628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69241" y="1189179"/>
            <a:ext cx="11653521" cy="2047740"/>
          </a:xfrm>
          <a:prstGeom prst="rect">
            <a:avLst/>
          </a:prstGeom>
        </p:spPr>
        <p:txBody>
          <a:bodyPr vert="horz" wrap="square" lIns="182880" tIns="146304" rIns="182880" bIns="146304" rtlCol="0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14838227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63340A7-1AC3-4FB6-9DAD-83B2D39CA13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17289317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40BBDC5-1906-4BE7-B0E5-0B4C0CCF8EA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327720" y="5497418"/>
            <a:ext cx="3171825" cy="933450"/>
          </a:xfrm>
          <a:prstGeom prst="rect">
            <a:avLst/>
          </a:prstGeom>
        </p:spPr>
      </p:pic>
      <p:pic>
        <p:nvPicPr>
          <p:cNvPr id="6" name="Picture 2" descr="Tsinghua University - Wikipedia">
            <a:extLst>
              <a:ext uri="{FF2B5EF4-FFF2-40B4-BE49-F238E27FC236}">
                <a16:creationId xmlns:a16="http://schemas.microsoft.com/office/drawing/2014/main" id="{66E34673-258A-4F90-BE67-47D8E73929E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2932" y="5070286"/>
            <a:ext cx="1787714" cy="1787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85963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6" name="Picture 2" descr="Tsinghua University - Wikipedia">
            <a:extLst>
              <a:ext uri="{FF2B5EF4-FFF2-40B4-BE49-F238E27FC236}">
                <a16:creationId xmlns:a16="http://schemas.microsoft.com/office/drawing/2014/main" id="{66E34673-258A-4F90-BE67-47D8E73929E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2143" y="5070286"/>
            <a:ext cx="1787714" cy="1787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33231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200"/>
            </a:lvl1pPr>
            <a:lvl2pPr>
              <a:defRPr sz="2000"/>
            </a:lvl2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645494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12349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ull-Width Copy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167640" y="780658"/>
            <a:ext cx="10805160" cy="760893"/>
          </a:xfrm>
        </p:spPr>
        <p:txBody>
          <a:bodyPr>
            <a:normAutofit/>
          </a:bodyPr>
          <a:lstStyle>
            <a:lvl1pPr marL="0" indent="0">
              <a:buNone/>
              <a:defRPr sz="3200" b="1">
                <a:ln>
                  <a:noFill/>
                </a:ln>
                <a:solidFill>
                  <a:srgbClr val="191EE1"/>
                </a:solidFill>
                <a:latin typeface="Arial"/>
                <a:cs typeface="Arial"/>
              </a:defRPr>
            </a:lvl1pPr>
            <a:lvl2pPr>
              <a:defRPr>
                <a:ln>
                  <a:noFill/>
                </a:ln>
                <a:solidFill>
                  <a:schemeClr val="accent1"/>
                </a:solidFill>
              </a:defRPr>
            </a:lvl2pPr>
            <a:lvl3pPr>
              <a:defRPr>
                <a:ln>
                  <a:noFill/>
                </a:ln>
                <a:solidFill>
                  <a:schemeClr val="accent1"/>
                </a:solidFill>
              </a:defRPr>
            </a:lvl3pPr>
            <a:lvl4pPr>
              <a:defRPr>
                <a:ln>
                  <a:noFill/>
                </a:ln>
                <a:solidFill>
                  <a:schemeClr val="accent1"/>
                </a:solidFill>
              </a:defRPr>
            </a:lvl4pPr>
            <a:lvl5pPr>
              <a:defRPr>
                <a:ln>
                  <a:noFill/>
                </a:ln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11" name="Text Placeholder 5"/>
          <p:cNvSpPr>
            <a:spLocks noGrp="1"/>
          </p:cNvSpPr>
          <p:nvPr>
            <p:ph type="body" sz="quarter" idx="22" hasCustomPrompt="1"/>
          </p:nvPr>
        </p:nvSpPr>
        <p:spPr>
          <a:xfrm>
            <a:off x="167640" y="1693178"/>
            <a:ext cx="11863232" cy="3954959"/>
          </a:xfrm>
        </p:spPr>
        <p:txBody>
          <a:bodyPr>
            <a:normAutofit/>
          </a:bodyPr>
          <a:lstStyle>
            <a:lvl1pPr marL="171450" indent="-171450">
              <a:buFont typeface="Arial"/>
              <a:buChar char="•"/>
              <a:defRPr sz="2400" baseline="0"/>
            </a:lvl1pPr>
          </a:lstStyle>
          <a:p>
            <a:pPr lvl="0"/>
            <a:r>
              <a:rPr lang="en-US" dirty="0"/>
              <a:t>Content</a:t>
            </a:r>
          </a:p>
        </p:txBody>
      </p:sp>
    </p:spTree>
    <p:extLst>
      <p:ext uri="{BB962C8B-B14F-4D97-AF65-F5344CB8AC3E}">
        <p14:creationId xmlns:p14="http://schemas.microsoft.com/office/powerpoint/2010/main" val="9828332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611344"/>
            <a:ext cx="11110912" cy="5492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25625"/>
            <a:ext cx="1111091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0" name="Picture 5" descr="crop_of_DM04_12_2_blue">
            <a:extLst>
              <a:ext uri="{FF2B5EF4-FFF2-40B4-BE49-F238E27FC236}">
                <a16:creationId xmlns:a16="http://schemas.microsoft.com/office/drawing/2014/main" id="{9690FEFC-4F25-4B20-97DE-4EA8EBDA86E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010" b="52400"/>
          <a:stretch>
            <a:fillRect/>
          </a:stretch>
        </p:blipFill>
        <p:spPr bwMode="blackWhite">
          <a:xfrm>
            <a:off x="1588" y="1588"/>
            <a:ext cx="12190412" cy="376237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crop_of_DM04_12_2_blue">
            <a:extLst>
              <a:ext uri="{FF2B5EF4-FFF2-40B4-BE49-F238E27FC236}">
                <a16:creationId xmlns:a16="http://schemas.microsoft.com/office/drawing/2014/main" id="{42628A90-C1ED-475D-B48C-F7A83A2EAA9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021" b="23769"/>
          <a:stretch>
            <a:fillRect/>
          </a:stretch>
        </p:blipFill>
        <p:spPr bwMode="blackWhite">
          <a:xfrm>
            <a:off x="0" y="6475414"/>
            <a:ext cx="12192000" cy="376237"/>
          </a:xfrm>
          <a:prstGeom prst="rect">
            <a:avLst/>
          </a:prstGeom>
          <a:noFill/>
          <a:ln w="3175">
            <a:solidFill>
              <a:sysClr val="window" lastClr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19">
            <a:extLst>
              <a:ext uri="{FF2B5EF4-FFF2-40B4-BE49-F238E27FC236}">
                <a16:creationId xmlns:a16="http://schemas.microsoft.com/office/drawing/2014/main" id="{0EB12312-0AF1-4782-9060-7B104EED7894}"/>
              </a:ext>
            </a:extLst>
          </p:cNvPr>
          <p:cNvSpPr>
            <a:spLocks noChangeArrowheads="1"/>
          </p:cNvSpPr>
          <p:nvPr userDrawn="1"/>
        </p:nvSpPr>
        <p:spPr bwMode="black">
          <a:xfrm>
            <a:off x="10566400" y="6521935"/>
            <a:ext cx="1625600" cy="276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37" tIns="45719" rIns="91437" bIns="45719">
            <a:spAutoFit/>
          </a:bodyPr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@seemohan</a:t>
            </a:r>
          </a:p>
        </p:txBody>
      </p:sp>
      <p:sp>
        <p:nvSpPr>
          <p:cNvPr id="17" name="Rectangle 14">
            <a:extLst>
              <a:ext uri="{FF2B5EF4-FFF2-40B4-BE49-F238E27FC236}">
                <a16:creationId xmlns:a16="http://schemas.microsoft.com/office/drawing/2014/main" id="{EBDFBDB3-1D96-41D2-ADF5-83332BCB0ABF}"/>
              </a:ext>
            </a:extLst>
          </p:cNvPr>
          <p:cNvSpPr txBox="1">
            <a:spLocks noChangeArrowheads="1"/>
          </p:cNvSpPr>
          <p:nvPr userDrawn="1"/>
        </p:nvSpPr>
        <p:spPr bwMode="black">
          <a:xfrm>
            <a:off x="6096000" y="6537325"/>
            <a:ext cx="1006475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7889FB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eaLnBrk="1" fontAlgn="base" hangingPunct="1">
              <a:spcBef>
                <a:spcPct val="50000"/>
              </a:spcBef>
              <a:spcAft>
                <a:spcPct val="0"/>
              </a:spcAft>
              <a:defRPr sz="1000" b="1" kern="1200">
                <a:solidFill>
                  <a:srgbClr val="FFFF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BC2B903-BA45-4739-8C00-F89CF51DE25D}" type="slidenum">
              <a:rPr kumimoji="0" lang="en-US" alt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8" name="Rectangle 19">
            <a:extLst>
              <a:ext uri="{FF2B5EF4-FFF2-40B4-BE49-F238E27FC236}">
                <a16:creationId xmlns:a16="http://schemas.microsoft.com/office/drawing/2014/main" id="{D0F486C0-633D-49CC-B349-39C27AAB3F8B}"/>
              </a:ext>
            </a:extLst>
          </p:cNvPr>
          <p:cNvSpPr>
            <a:spLocks noChangeArrowheads="1"/>
          </p:cNvSpPr>
          <p:nvPr userDrawn="1"/>
        </p:nvSpPr>
        <p:spPr bwMode="black">
          <a:xfrm>
            <a:off x="61992" y="6537325"/>
            <a:ext cx="4572000" cy="2462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37" tIns="45719" rIns="91437" bIns="45719">
            <a:spAutoFit/>
          </a:bodyPr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C. Mohan, SMDB ICDE, KL, 2022-05-09</a:t>
            </a:r>
          </a:p>
        </p:txBody>
      </p:sp>
    </p:spTree>
    <p:extLst>
      <p:ext uri="{BB962C8B-B14F-4D97-AF65-F5344CB8AC3E}">
        <p14:creationId xmlns:p14="http://schemas.microsoft.com/office/powerpoint/2010/main" val="12909355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819" r:id="rId4"/>
    <p:sldLayoutId id="2147483820" r:id="rId5"/>
    <p:sldLayoutId id="2147483821" r:id="rId6"/>
    <p:sldLayoutId id="2147483822" r:id="rId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rgbClr val="191EE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611344"/>
            <a:ext cx="11110912" cy="5492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25625"/>
            <a:ext cx="1111091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0" name="Picture 5" descr="crop_of_DM04_12_2_blue">
            <a:extLst>
              <a:ext uri="{FF2B5EF4-FFF2-40B4-BE49-F238E27FC236}">
                <a16:creationId xmlns:a16="http://schemas.microsoft.com/office/drawing/2014/main" id="{9690FEFC-4F25-4B20-97DE-4EA8EBDA86E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010" b="52400"/>
          <a:stretch>
            <a:fillRect/>
          </a:stretch>
        </p:blipFill>
        <p:spPr bwMode="blackWhite">
          <a:xfrm>
            <a:off x="1588" y="1588"/>
            <a:ext cx="12190412" cy="376237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crop_of_DM04_12_2_blue">
            <a:extLst>
              <a:ext uri="{FF2B5EF4-FFF2-40B4-BE49-F238E27FC236}">
                <a16:creationId xmlns:a16="http://schemas.microsoft.com/office/drawing/2014/main" id="{42628A90-C1ED-475D-B48C-F7A83A2EAA9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021" b="23769"/>
          <a:stretch>
            <a:fillRect/>
          </a:stretch>
        </p:blipFill>
        <p:spPr bwMode="blackWhite">
          <a:xfrm>
            <a:off x="0" y="6475414"/>
            <a:ext cx="12192000" cy="376237"/>
          </a:xfrm>
          <a:prstGeom prst="rect">
            <a:avLst/>
          </a:prstGeom>
          <a:noFill/>
          <a:ln w="3175">
            <a:solidFill>
              <a:sysClr val="window" lastClr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9">
            <a:extLst>
              <a:ext uri="{FF2B5EF4-FFF2-40B4-BE49-F238E27FC236}">
                <a16:creationId xmlns:a16="http://schemas.microsoft.com/office/drawing/2014/main" id="{00C6102F-D3F2-4392-89AB-A279485EB3E4}"/>
              </a:ext>
            </a:extLst>
          </p:cNvPr>
          <p:cNvSpPr>
            <a:spLocks noChangeArrowheads="1"/>
          </p:cNvSpPr>
          <p:nvPr userDrawn="1"/>
        </p:nvSpPr>
        <p:spPr bwMode="black">
          <a:xfrm>
            <a:off x="10566400" y="6521935"/>
            <a:ext cx="1625600" cy="276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37" tIns="45719" rIns="91437" bIns="45719">
            <a:spAutoFit/>
          </a:bodyPr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@seemohan</a:t>
            </a:r>
          </a:p>
        </p:txBody>
      </p:sp>
      <p:sp>
        <p:nvSpPr>
          <p:cNvPr id="12" name="Rectangle 14">
            <a:extLst>
              <a:ext uri="{FF2B5EF4-FFF2-40B4-BE49-F238E27FC236}">
                <a16:creationId xmlns:a16="http://schemas.microsoft.com/office/drawing/2014/main" id="{1A0CDECF-E98B-4EDD-8702-5D44CD5DC2C9}"/>
              </a:ext>
            </a:extLst>
          </p:cNvPr>
          <p:cNvSpPr txBox="1">
            <a:spLocks noChangeArrowheads="1"/>
          </p:cNvSpPr>
          <p:nvPr userDrawn="1"/>
        </p:nvSpPr>
        <p:spPr bwMode="black">
          <a:xfrm>
            <a:off x="6096000" y="6537325"/>
            <a:ext cx="1006475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7889FB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eaLnBrk="1" fontAlgn="base" hangingPunct="1">
              <a:spcBef>
                <a:spcPct val="50000"/>
              </a:spcBef>
              <a:spcAft>
                <a:spcPct val="0"/>
              </a:spcAft>
              <a:defRPr sz="1000" b="1" kern="1200">
                <a:solidFill>
                  <a:srgbClr val="FFFF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BC2B903-BA45-4739-8C00-F89CF51DE25D}" type="slidenum">
              <a:rPr kumimoji="0" lang="en-US" alt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Rectangle 19">
            <a:extLst>
              <a:ext uri="{FF2B5EF4-FFF2-40B4-BE49-F238E27FC236}">
                <a16:creationId xmlns:a16="http://schemas.microsoft.com/office/drawing/2014/main" id="{E65D720D-5B80-8EAF-99BE-CE268B832218}"/>
              </a:ext>
            </a:extLst>
          </p:cNvPr>
          <p:cNvSpPr>
            <a:spLocks noChangeArrowheads="1"/>
          </p:cNvSpPr>
          <p:nvPr userDrawn="1"/>
        </p:nvSpPr>
        <p:spPr bwMode="black">
          <a:xfrm>
            <a:off x="61992" y="6537325"/>
            <a:ext cx="4572000" cy="2462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37" tIns="45719" rIns="91437" bIns="45719">
            <a:spAutoFit/>
          </a:bodyPr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C. Mohan, SMDB ICDE, KL, 2022-05-09</a:t>
            </a:r>
          </a:p>
        </p:txBody>
      </p:sp>
    </p:spTree>
    <p:extLst>
      <p:ext uri="{BB962C8B-B14F-4D97-AF65-F5344CB8AC3E}">
        <p14:creationId xmlns:p14="http://schemas.microsoft.com/office/powerpoint/2010/main" val="9306611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4" r:id="rId1"/>
    <p:sldLayoutId id="2147483825" r:id="rId2"/>
    <p:sldLayoutId id="2147483826" r:id="rId3"/>
    <p:sldLayoutId id="2147483827" r:id="rId4"/>
    <p:sldLayoutId id="2147483828" r:id="rId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rgbClr val="191EE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bit.ly/CMoDUK" TargetMode="External"/><Relationship Id="rId7" Type="http://schemas.openxmlformats.org/officeDocument/2006/relationships/hyperlink" Target="https://bit.ly/SMDBvi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bit.ly/KLsmPP" TargetMode="Externa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bit.ly/CMoDUK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bit.ly/CMoDUK" TargetMode="External"/><Relationship Id="rId2" Type="http://schemas.openxmlformats.org/officeDocument/2006/relationships/hyperlink" Target="https://bit.ly/CMnusC" TargetMode="Externa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diveintosystems.org/book/C11-MemHierarchy/mem_hierarchy.html" TargetMode="Externa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s://medium.com/@esmerycornielle/the-cpu-and-the-memory-2eb300d6c72d" TargetMode="Externa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s://proactive.co.in/aws-storage-solutions/" TargetMode="Externa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s://bit.ly/31KGP7j" TargetMode="Externa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bit.ly/3rRGjPz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s://bit.ly/31KGP7j" TargetMode="Externa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bit.ly/3rRGjPz" TargetMode="Externa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s://crmtrilogix.com/Cloud-Blog/IaaS-and-PaaS/Cloud-Infrastructure--Data-Center-Architecture/160" TargetMode="Externa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s://k21academy.com/microsoft-azure/az-303/azure-availability-zones-and-regions/" TargetMode="Externa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eeksforgeeks.org/structure-of-database-management-system/" TargetMode="Externa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s://bit.ly/RepHis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ibm.com/developerworks/data/roadmaps/qrepl-roadmap.html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hyperlink" Target="http://bit.ly/3t3rBDa" TargetMode="Externa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hyperlink" Target="http://bit.ly/3t3rBDa" TargetMode="Externa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bit.ly/3sl4fKz" TargetMode="Externa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s://bit.ly/38eEapF" TargetMode="Externa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1.emf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https://bit.ly/3yrqnGW" TargetMode="External"/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hyperlink" Target="https://bit.ly/38eEapF" TargetMode="External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bit.ly/3LYvy50" TargetMode="Externa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jpe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hyperlink" Target="https://bit.ly/3eNUXQd" TargetMode="External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3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hyperlink" Target="https://bit.ly/3sZAkZE" TargetMode="External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3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bit.ly/SMDBvi" TargetMode="External"/><Relationship Id="rId4" Type="http://schemas.openxmlformats.org/officeDocument/2006/relationships/hyperlink" Target="https://bit.ly/KLsmPP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7" name="Rectangle 2"/>
          <p:cNvSpPr txBox="1">
            <a:spLocks noChangeArrowheads="1"/>
          </p:cNvSpPr>
          <p:nvPr/>
        </p:nvSpPr>
        <p:spPr bwMode="black">
          <a:xfrm>
            <a:off x="1566866" y="1219238"/>
            <a:ext cx="9274163" cy="9938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7" tIns="45719" rIns="91437" bIns="45719"/>
          <a:lstStyle>
            <a:lvl1pPr>
              <a:buClr>
                <a:srgbClr val="9999FF"/>
              </a:buClr>
              <a:buFont typeface="Wingdings" panose="05000000000000000000" pitchFamily="2" charset="2"/>
              <a:buChar char="§"/>
              <a:defRPr sz="2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50888" indent="-285750">
              <a:spcBef>
                <a:spcPct val="25000"/>
              </a:spcBef>
              <a:spcAft>
                <a:spcPct val="15000"/>
              </a:spcAft>
              <a:buClr>
                <a:srgbClr val="7889FB"/>
              </a:buClr>
              <a:buSzPct val="80000"/>
              <a:buFont typeface="Webdings" panose="05030102010509060703" pitchFamily="18" charset="2"/>
              <a:buChar char="4"/>
              <a:defRPr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7889FB"/>
              </a:buClr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7889FB"/>
              </a:buClr>
              <a:buChar char="•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7889FB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889FB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889FB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889FB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889FB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</a:rPr>
              <a:t>Modern Cloud DBMSs Vindicate Age-Old Work on Shared Disks DBMSs</a:t>
            </a:r>
            <a:endParaRPr kumimoji="0" lang="en-US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7F6A1C99-A267-4252-B6F8-54D754E2F63B}"/>
              </a:ext>
            </a:extLst>
          </p:cNvPr>
          <p:cNvSpPr txBox="1">
            <a:spLocks noChangeArrowheads="1"/>
          </p:cNvSpPr>
          <p:nvPr/>
        </p:nvSpPr>
        <p:spPr bwMode="black">
          <a:xfrm>
            <a:off x="1523998" y="2489258"/>
            <a:ext cx="9359901" cy="2913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7" tIns="45719" rIns="91437" bIns="45719"/>
          <a:lstStyle>
            <a:lvl1pPr>
              <a:buClr>
                <a:srgbClr val="9999FF"/>
              </a:buClr>
              <a:buFont typeface="Wingdings" panose="05000000000000000000" pitchFamily="2" charset="2"/>
              <a:buChar char="§"/>
              <a:defRPr sz="2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50888" indent="-285750">
              <a:spcBef>
                <a:spcPct val="25000"/>
              </a:spcBef>
              <a:spcAft>
                <a:spcPct val="15000"/>
              </a:spcAft>
              <a:buClr>
                <a:srgbClr val="7889FB"/>
              </a:buClr>
              <a:buSzPct val="80000"/>
              <a:buFont typeface="Webdings" panose="05030102010509060703" pitchFamily="18" charset="2"/>
              <a:buChar char="4"/>
              <a:defRPr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7889FB"/>
              </a:buClr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7889FB"/>
              </a:buClr>
              <a:buChar char="•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7889FB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889FB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889FB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889FB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889FB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FF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GB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C. Mohan</a:t>
            </a:r>
            <a:br>
              <a:rPr kumimoji="0" lang="en-GB" alt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endParaRPr kumimoji="0" lang="en-GB" altLang="en-US" sz="2800" b="0" i="0" u="none" strike="noStrike" kern="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FF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GB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br>
              <a:rPr kumimoji="0" lang="en-GB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GB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Distinguished Visiting Professor </a:t>
            </a:r>
            <a:r>
              <a:rPr kumimoji="0" lang="en-GB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(Tsinghua University, Beijing, China)</a:t>
            </a:r>
            <a:br>
              <a:rPr kumimoji="0" lang="en-GB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</a:br>
            <a:r>
              <a:rPr kumimoji="0" lang="en-GB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Visiting Researcher </a:t>
            </a:r>
            <a:r>
              <a:rPr kumimoji="0" lang="en-GB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(Google, USA)</a:t>
            </a:r>
            <a:br>
              <a:rPr kumimoji="0" lang="en-GB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</a:br>
            <a:r>
              <a:rPr kumimoji="0" lang="en-GB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Member, Board of Governors </a:t>
            </a:r>
            <a:r>
              <a:rPr kumimoji="0" lang="en-GB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(Digital University Kerala, India)</a:t>
            </a:r>
            <a:br>
              <a:rPr kumimoji="0" lang="en-GB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</a:br>
            <a:r>
              <a:rPr kumimoji="0" lang="en-GB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Retired IBM Fellow </a:t>
            </a:r>
            <a:r>
              <a:rPr kumimoji="0" lang="en-GB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(Silicon Valley, USA) &amp; </a:t>
            </a:r>
            <a:r>
              <a:rPr kumimoji="0" lang="en-GB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Former </a:t>
            </a:r>
            <a:r>
              <a:rPr kumimoji="0" lang="en-US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Shaw Visiting Professor </a:t>
            </a:r>
            <a:r>
              <a:rPr kumimoji="0" lang="en-US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(National Univ of Singapore)</a:t>
            </a:r>
            <a:br>
              <a:rPr kumimoji="0" lang="en-US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</a:br>
            <a:br>
              <a:rPr kumimoji="0" lang="en-GB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GB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https://bit.ly/CMoDUK</a:t>
            </a:r>
            <a:r>
              <a:rPr kumimoji="0" lang="en-GB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</a:t>
            </a:r>
            <a:br>
              <a:rPr kumimoji="0" lang="en-GB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191EE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endParaRPr kumimoji="0" lang="en-US" altLang="en-US" sz="1800" b="0" i="0" u="none" strike="noStrike" kern="0" cap="none" spc="0" normalizeH="0" baseline="0" noProof="0" dirty="0">
              <a:ln>
                <a:noFill/>
              </a:ln>
              <a:solidFill>
                <a:srgbClr val="191EE1"/>
              </a:solidFill>
              <a:effectLst/>
              <a:uLnTx/>
              <a:uFillTx/>
              <a:latin typeface="Times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ECAB3BE-98D4-481D-9B65-EC7355BE3613}"/>
              </a:ext>
            </a:extLst>
          </p:cNvPr>
          <p:cNvSpPr txBox="1"/>
          <p:nvPr/>
        </p:nvSpPr>
        <p:spPr>
          <a:xfrm>
            <a:off x="1750218" y="136409"/>
            <a:ext cx="869156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kern="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Founders and Pioneers Keynote</a:t>
            </a:r>
            <a:b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</a:b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13</a:t>
            </a:r>
            <a:r>
              <a:rPr kumimoji="0" lang="en-US" sz="1400" b="1" i="0" u="none" strike="noStrike" kern="1200" cap="none" spc="0" normalizeH="0" baseline="3000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th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International Workshop on Self-Managing Database Systems (SMDB 2022)</a:t>
            </a:r>
            <a:b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</a:br>
            <a:r>
              <a:rPr lang="en-US" sz="1400" b="1" dirty="0">
                <a:solidFill>
                  <a:srgbClr val="00B050"/>
                </a:solidFill>
                <a:latin typeface="Arial" panose="020B0604020202020204"/>
              </a:rPr>
              <a:t>Kuala Lumpur, Malaysia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, 9 May 2022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5" name="Picture 4" descr="Qr code&#10;&#10;Description automatically generated">
            <a:extLst>
              <a:ext uri="{FF2B5EF4-FFF2-40B4-BE49-F238E27FC236}">
                <a16:creationId xmlns:a16="http://schemas.microsoft.com/office/drawing/2014/main" id="{FF1337FE-3B06-141D-3338-83AB264CA3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386" y="5110777"/>
            <a:ext cx="1561381" cy="1561381"/>
          </a:xfrm>
          <a:prstGeom prst="rect">
            <a:avLst/>
          </a:prstGeom>
        </p:spPr>
      </p:pic>
      <p:pic>
        <p:nvPicPr>
          <p:cNvPr id="4" name="Picture 3" descr="Qr code&#10;&#10;Description automatically generated">
            <a:extLst>
              <a:ext uri="{FF2B5EF4-FFF2-40B4-BE49-F238E27FC236}">
                <a16:creationId xmlns:a16="http://schemas.microsoft.com/office/drawing/2014/main" id="{365A12C4-81C7-1AA5-22BA-03DC63A492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19289" y="5110776"/>
            <a:ext cx="1561382" cy="156138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8DC0A68-0196-95A3-68DB-091D2A9EBC2F}"/>
              </a:ext>
            </a:extLst>
          </p:cNvPr>
          <p:cNvSpPr txBox="1"/>
          <p:nvPr/>
        </p:nvSpPr>
        <p:spPr>
          <a:xfrm>
            <a:off x="7315263" y="5920597"/>
            <a:ext cx="25274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Slides: </a:t>
            </a:r>
            <a:r>
              <a:rPr lang="en-US" sz="1400" dirty="0">
                <a:solidFill>
                  <a:srgbClr val="00B050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https://bit.ly/KLsmPP</a:t>
            </a:r>
            <a:r>
              <a:rPr lang="en-US" sz="1400" dirty="0">
                <a:solidFill>
                  <a:srgbClr val="00B050"/>
                </a:solidFill>
              </a:rPr>
              <a:t> </a:t>
            </a:r>
            <a:br>
              <a:rPr lang="en-US" sz="1400" dirty="0">
                <a:solidFill>
                  <a:srgbClr val="FF0000"/>
                </a:solidFill>
              </a:rPr>
            </a:br>
            <a:r>
              <a:rPr lang="en-US" sz="1400" dirty="0">
                <a:solidFill>
                  <a:srgbClr val="FF0000"/>
                </a:solidFill>
              </a:rPr>
              <a:t>Video:  </a:t>
            </a:r>
            <a:r>
              <a:rPr lang="en-US" sz="1400" dirty="0">
                <a:solidFill>
                  <a:srgbClr val="00B050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https://bit.ly/SMDBvi</a:t>
            </a:r>
            <a:r>
              <a:rPr lang="en-US" sz="1400" dirty="0">
                <a:solidFill>
                  <a:srgbClr val="00B05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84488482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7" name="Rectangle 2"/>
          <p:cNvSpPr txBox="1">
            <a:spLocks noChangeArrowheads="1"/>
          </p:cNvSpPr>
          <p:nvPr/>
        </p:nvSpPr>
        <p:spPr bwMode="black">
          <a:xfrm>
            <a:off x="3178504" y="1219238"/>
            <a:ext cx="5834992" cy="9938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7" tIns="45719" rIns="91437" bIns="45719"/>
          <a:lstStyle>
            <a:lvl1pPr>
              <a:buClr>
                <a:srgbClr val="9999FF"/>
              </a:buClr>
              <a:buFont typeface="Wingdings" panose="05000000000000000000" pitchFamily="2" charset="2"/>
              <a:buChar char="§"/>
              <a:defRPr sz="2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50888" indent="-285750">
              <a:spcBef>
                <a:spcPct val="25000"/>
              </a:spcBef>
              <a:spcAft>
                <a:spcPct val="15000"/>
              </a:spcAft>
              <a:buClr>
                <a:srgbClr val="7889FB"/>
              </a:buClr>
              <a:buSzPct val="80000"/>
              <a:buFont typeface="Webdings" panose="05030102010509060703" pitchFamily="18" charset="2"/>
              <a:buChar char="4"/>
              <a:defRPr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7889FB"/>
              </a:buClr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7889FB"/>
              </a:buClr>
              <a:buChar char="•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7889FB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889FB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889FB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889FB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889FB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altLang="en-US" sz="3600" b="1" dirty="0">
                <a:solidFill>
                  <a:srgbClr val="FF0000"/>
                </a:solidFill>
              </a:rPr>
              <a:t>A Survey of Cloud Database Systems</a:t>
            </a:r>
            <a:endParaRPr kumimoji="0" lang="en-US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7F6A1C99-A267-4252-B6F8-54D754E2F63B}"/>
              </a:ext>
            </a:extLst>
          </p:cNvPr>
          <p:cNvSpPr txBox="1">
            <a:spLocks noChangeArrowheads="1"/>
          </p:cNvSpPr>
          <p:nvPr/>
        </p:nvSpPr>
        <p:spPr bwMode="black">
          <a:xfrm>
            <a:off x="1523998" y="2489258"/>
            <a:ext cx="9359901" cy="2913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7" tIns="45719" rIns="91437" bIns="45719"/>
          <a:lstStyle>
            <a:lvl1pPr>
              <a:buClr>
                <a:srgbClr val="9999FF"/>
              </a:buClr>
              <a:buFont typeface="Wingdings" panose="05000000000000000000" pitchFamily="2" charset="2"/>
              <a:buChar char="§"/>
              <a:defRPr sz="2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50888" indent="-285750">
              <a:spcBef>
                <a:spcPct val="25000"/>
              </a:spcBef>
              <a:spcAft>
                <a:spcPct val="15000"/>
              </a:spcAft>
              <a:buClr>
                <a:srgbClr val="7889FB"/>
              </a:buClr>
              <a:buSzPct val="80000"/>
              <a:buFont typeface="Webdings" panose="05030102010509060703" pitchFamily="18" charset="2"/>
              <a:buChar char="4"/>
              <a:defRPr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7889FB"/>
              </a:buClr>
              <a:buChar char="–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7889FB"/>
              </a:buClr>
              <a:buChar char="•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7889FB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889FB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889FB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889FB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889FB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FF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GB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C. Mohan</a:t>
            </a:r>
            <a:br>
              <a:rPr kumimoji="0" lang="en-GB" alt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GB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br>
              <a:rPr kumimoji="0" lang="en-GB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GB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Distinguished Visiting Professor </a:t>
            </a:r>
            <a:r>
              <a:rPr kumimoji="0" lang="en-GB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(Tsinghua University, Beijing, China)</a:t>
            </a:r>
            <a:br>
              <a:rPr kumimoji="0" lang="en-GB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</a:br>
            <a:br>
              <a:rPr kumimoji="0" lang="en-GB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</a:br>
            <a:r>
              <a:rPr kumimoji="0" lang="en-GB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Member, Board of Governors </a:t>
            </a:r>
            <a:r>
              <a:rPr kumimoji="0" lang="en-GB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(Digital University Kerala, India)</a:t>
            </a:r>
            <a:br>
              <a:rPr kumimoji="0" lang="en-GB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</a:br>
            <a:r>
              <a:rPr kumimoji="0" lang="en-GB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Retired IBM Fellow </a:t>
            </a:r>
            <a:r>
              <a:rPr kumimoji="0" lang="en-GB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(Silicon Valley, USA) &amp; </a:t>
            </a:r>
            <a:r>
              <a:rPr kumimoji="0" lang="en-GB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Former </a:t>
            </a:r>
            <a:r>
              <a:rPr kumimoji="0" lang="en-US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Shaw Visiting Professor </a:t>
            </a:r>
            <a:r>
              <a:rPr kumimoji="0" lang="en-US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(National Univ of Singapore)</a:t>
            </a:r>
            <a:br>
              <a:rPr kumimoji="0" lang="en-US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</a:br>
            <a:br>
              <a:rPr kumimoji="0" lang="en-GB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br>
              <a:rPr kumimoji="0" lang="en-GB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91EE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GB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https://bit.ly/CMoDUK</a:t>
            </a:r>
            <a:r>
              <a:rPr kumimoji="0" lang="en-GB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</a:t>
            </a:r>
            <a:br>
              <a:rPr kumimoji="0" lang="en-GB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191EE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endParaRPr kumimoji="0" lang="en-US" altLang="en-US" sz="1800" b="0" i="0" u="none" strike="noStrike" kern="0" cap="none" spc="0" normalizeH="0" baseline="0" noProof="0" dirty="0">
              <a:ln>
                <a:noFill/>
              </a:ln>
              <a:solidFill>
                <a:srgbClr val="191EE1"/>
              </a:solidFill>
              <a:effectLst/>
              <a:uLnTx/>
              <a:uFillTx/>
              <a:latin typeface="Times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ECAB3BE-98D4-481D-9B65-EC7355BE3613}"/>
              </a:ext>
            </a:extLst>
          </p:cNvPr>
          <p:cNvSpPr txBox="1"/>
          <p:nvPr/>
        </p:nvSpPr>
        <p:spPr>
          <a:xfrm>
            <a:off x="1750218" y="136409"/>
            <a:ext cx="869156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Indian Institute of Science (IISc)</a:t>
            </a:r>
            <a:b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</a:b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Bangalore</a:t>
            </a:r>
            <a:r>
              <a:rPr lang="en-US" sz="1500" b="1" dirty="0">
                <a:solidFill>
                  <a:srgbClr val="00B050"/>
                </a:solidFill>
                <a:latin typeface="Arial" panose="020B0604020202020204"/>
              </a:rPr>
              <a:t>, India</a:t>
            </a: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, 5 January 2022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2110776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A92D31-B06C-448A-84C9-AD01B640BB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611344"/>
            <a:ext cx="11549641" cy="627796"/>
          </a:xfrm>
        </p:spPr>
        <p:txBody>
          <a:bodyPr/>
          <a:lstStyle/>
          <a:p>
            <a:r>
              <a:rPr lang="en-US" dirty="0"/>
              <a:t>Acks + More Info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683137-651A-4022-9F8F-BE736F717B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314994"/>
            <a:ext cx="11299371" cy="505968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dirty="0"/>
              <a:t>Lots of material in this presentation picked was up from other sources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dirty="0"/>
              <a:t>Will add later complete source references 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dirty="0">
                <a:solidFill>
                  <a:srgbClr val="00B05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https://bit.ly/CMnusC</a:t>
            </a:r>
            <a:r>
              <a:rPr lang="en-US" dirty="0">
                <a:solidFill>
                  <a:srgbClr val="00B050"/>
                </a:solidFill>
              </a:rPr>
              <a:t> </a:t>
            </a:r>
            <a:r>
              <a:rPr lang="en-US" dirty="0"/>
              <a:t>- Check out </a:t>
            </a:r>
            <a:r>
              <a:rPr lang="en-US" b="1" dirty="0"/>
              <a:t>reading list </a:t>
            </a:r>
            <a:r>
              <a:rPr lang="en-US" dirty="0"/>
              <a:t>for my National University of Singapore (NUS) seminar course (CS6282 </a:t>
            </a:r>
            <a:r>
              <a:rPr lang="en-US" dirty="0">
                <a:solidFill>
                  <a:srgbClr val="FF0000"/>
                </a:solidFill>
              </a:rPr>
              <a:t>Practical Cloud/Parallel/Distributed Data and Computing Systems</a:t>
            </a:r>
            <a:r>
              <a:rPr lang="en-US" dirty="0"/>
              <a:t>) I taught in 1H2021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dirty="0"/>
              <a:t>This presentation is still very much a work-in-progress and hence incomplete!</a:t>
            </a:r>
          </a:p>
          <a:p>
            <a:pPr lvl="1">
              <a:lnSpc>
                <a:spcPct val="150000"/>
              </a:lnSpc>
              <a:spcBef>
                <a:spcPts val="600"/>
              </a:spcBef>
            </a:pPr>
            <a:r>
              <a:rPr lang="en-US" dirty="0"/>
              <a:t>Will be revising it significantly as I give it elsewhere</a:t>
            </a:r>
          </a:p>
          <a:p>
            <a:pPr lvl="1">
              <a:lnSpc>
                <a:spcPct val="150000"/>
              </a:lnSpc>
              <a:spcBef>
                <a:spcPts val="600"/>
              </a:spcBef>
            </a:pPr>
            <a:r>
              <a:rPr lang="en-US" dirty="0"/>
              <a:t>Watch out for my social media posts on revised slides + videos </a:t>
            </a:r>
          </a:p>
          <a:p>
            <a:pPr lvl="1">
              <a:lnSpc>
                <a:spcPct val="150000"/>
              </a:lnSpc>
              <a:spcBef>
                <a:spcPts val="600"/>
              </a:spcBef>
            </a:pPr>
            <a:r>
              <a:rPr lang="en-US" dirty="0"/>
              <a:t>Links to my social media accounts at </a:t>
            </a:r>
            <a:r>
              <a:rPr lang="en-US" dirty="0">
                <a:solidFill>
                  <a:srgbClr val="00B05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https://bit.ly/CMoDUK</a:t>
            </a:r>
            <a:r>
              <a:rPr lang="en-US" dirty="0">
                <a:solidFill>
                  <a:srgbClr val="00B050"/>
                </a:solidFill>
              </a:rPr>
              <a:t>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976460F-E361-4693-9883-A7FFEE7574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12053" y="611344"/>
            <a:ext cx="1905000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7249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A92D31-B06C-448A-84C9-AD01B640BB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611344"/>
            <a:ext cx="11549641" cy="627796"/>
          </a:xfrm>
        </p:spPr>
        <p:txBody>
          <a:bodyPr/>
          <a:lstStyle/>
          <a:p>
            <a:r>
              <a:rPr lang="en-US" dirty="0"/>
              <a:t>Relational Database Management Systems </a:t>
            </a:r>
            <a:r>
              <a:rPr lang="en-US" sz="2800" dirty="0"/>
              <a:t>(RDBMSs)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683137-651A-4022-9F8F-BE736F717B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314994"/>
            <a:ext cx="11107883" cy="5059680"/>
          </a:xfrm>
        </p:spPr>
        <p:txBody>
          <a:bodyPr>
            <a:normAutofit/>
          </a:bodyPr>
          <a:lstStyle/>
          <a:p>
            <a:r>
              <a:rPr lang="en-US" dirty="0"/>
              <a:t>My former IBM Research colleague in San Jose (California) </a:t>
            </a:r>
            <a:r>
              <a:rPr lang="en-US" dirty="0">
                <a:solidFill>
                  <a:srgbClr val="FF0000"/>
                </a:solidFill>
              </a:rPr>
              <a:t>Edgar F. Codd </a:t>
            </a:r>
            <a:r>
              <a:rPr lang="en-US" dirty="0"/>
              <a:t>developed the relational model of data and the theory behind it before start of my IBM career</a:t>
            </a:r>
          </a:p>
          <a:p>
            <a:r>
              <a:rPr lang="en-US" dirty="0"/>
              <a:t>Other former colleagues then developed </a:t>
            </a:r>
            <a:r>
              <a:rPr lang="en-US" b="1" dirty="0">
                <a:solidFill>
                  <a:srgbClr val="00B050"/>
                </a:solidFill>
              </a:rPr>
              <a:t>System R</a:t>
            </a:r>
            <a:r>
              <a:rPr lang="en-US" dirty="0"/>
              <a:t> which gave rise to </a:t>
            </a:r>
            <a:r>
              <a:rPr lang="en-US" b="1" dirty="0">
                <a:solidFill>
                  <a:srgbClr val="00B050"/>
                </a:solidFill>
              </a:rPr>
              <a:t>SQL</a:t>
            </a:r>
            <a:r>
              <a:rPr lang="en-US" dirty="0"/>
              <a:t> language for data definition and data manipulation in a high-level, declarative manner</a:t>
            </a:r>
          </a:p>
          <a:p>
            <a:r>
              <a:rPr lang="en-US" dirty="0"/>
              <a:t>In parallel, in Univ of California at Berkely, </a:t>
            </a:r>
            <a:r>
              <a:rPr lang="en-US" dirty="0">
                <a:solidFill>
                  <a:srgbClr val="FF0000"/>
                </a:solidFill>
              </a:rPr>
              <a:t>Mike Stonebraker </a:t>
            </a:r>
            <a:r>
              <a:rPr lang="en-US" dirty="0"/>
              <a:t>and colleagues developed </a:t>
            </a:r>
            <a:r>
              <a:rPr lang="en-US" b="1" dirty="0">
                <a:solidFill>
                  <a:srgbClr val="00B050"/>
                </a:solidFill>
              </a:rPr>
              <a:t>Ingres</a:t>
            </a:r>
            <a:r>
              <a:rPr lang="en-US" dirty="0"/>
              <a:t> and the language </a:t>
            </a:r>
            <a:r>
              <a:rPr lang="en-US" dirty="0" err="1"/>
              <a:t>Quel</a:t>
            </a:r>
            <a:r>
              <a:rPr lang="en-US" dirty="0"/>
              <a:t> which differed from SQL</a:t>
            </a:r>
          </a:p>
          <a:p>
            <a:r>
              <a:rPr lang="en-US" dirty="0"/>
              <a:t>SQL won the standardization game making IBMers very happy!</a:t>
            </a:r>
          </a:p>
          <a:p>
            <a:r>
              <a:rPr lang="en-US" dirty="0"/>
              <a:t>Very early on, Codd received the Turing Award for his relational data model work</a:t>
            </a:r>
          </a:p>
          <a:p>
            <a:r>
              <a:rPr lang="en-US" dirty="0"/>
              <a:t>Another former IBMer, </a:t>
            </a:r>
            <a:r>
              <a:rPr lang="en-US" dirty="0">
                <a:solidFill>
                  <a:srgbClr val="FF0000"/>
                </a:solidFill>
              </a:rPr>
              <a:t>Jim Gray</a:t>
            </a:r>
            <a:r>
              <a:rPr lang="en-US" dirty="0"/>
              <a:t>, also got Turing Award for his transaction and other work</a:t>
            </a:r>
          </a:p>
          <a:p>
            <a:r>
              <a:rPr lang="en-US" dirty="0"/>
              <a:t>Much later, Mike Stonebraker got the same award for his RDBMS and related work</a:t>
            </a:r>
          </a:p>
          <a:p>
            <a:r>
              <a:rPr lang="en-US" dirty="0"/>
              <a:t>RDBMSs and SQL have stood the test of time, in spite of emergence of NoSQL, and big data systems like Hadoop and Spark</a:t>
            </a:r>
          </a:p>
        </p:txBody>
      </p:sp>
    </p:spTree>
    <p:extLst>
      <p:ext uri="{BB962C8B-B14F-4D97-AF65-F5344CB8AC3E}">
        <p14:creationId xmlns:p14="http://schemas.microsoft.com/office/powerpoint/2010/main" val="13150267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00539F-EED0-4E86-8B32-59C041FD05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Storage Hierarchy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EB85CE9-2B06-4CF7-AD6F-6147DD1C1374}"/>
              </a:ext>
            </a:extLst>
          </p:cNvPr>
          <p:cNvSpPr txBox="1"/>
          <p:nvPr/>
        </p:nvSpPr>
        <p:spPr>
          <a:xfrm rot="16200000">
            <a:off x="8148434" y="3290500"/>
            <a:ext cx="581242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</a:rPr>
              <a:t>Source</a:t>
            </a:r>
            <a:r>
              <a:rPr lang="en-US" sz="1200" dirty="0"/>
              <a:t>: </a:t>
            </a:r>
            <a:r>
              <a:rPr lang="en-US" sz="1200" dirty="0">
                <a:hlinkClick r:id="rId2"/>
              </a:rPr>
              <a:t>https://diveintosystems.org/book/C11-MemHierarchy/mem_hierarchy.html</a:t>
            </a:r>
            <a:r>
              <a:rPr lang="en-US" sz="1200" dirty="0"/>
              <a:t> </a:t>
            </a:r>
            <a:r>
              <a:rPr lang="en-US" sz="1200" dirty="0">
                <a:solidFill>
                  <a:srgbClr val="00B050"/>
                </a:solidFill>
              </a:rPr>
              <a:t> </a:t>
            </a:r>
          </a:p>
        </p:txBody>
      </p:sp>
      <p:pic>
        <p:nvPicPr>
          <p:cNvPr id="8194" name="Picture 2" descr="In order, from (high performance, high cost, low capacity) to (low performance, low cost, high capacity): registers, cache, main memory, flash disk, traditional disk, and remote secondary storage.">
            <a:extLst>
              <a:ext uri="{FF2B5EF4-FFF2-40B4-BE49-F238E27FC236}">
                <a16:creationId xmlns:a16="http://schemas.microsoft.com/office/drawing/2014/main" id="{10A8C3B1-F727-4D2F-9689-D53F19090F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6791" y="1235457"/>
            <a:ext cx="7870610" cy="5073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89047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00539F-EED0-4E86-8B32-59C041FD05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Storage Hierarchy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EB85CE9-2B06-4CF7-AD6F-6147DD1C1374}"/>
              </a:ext>
            </a:extLst>
          </p:cNvPr>
          <p:cNvSpPr txBox="1"/>
          <p:nvPr/>
        </p:nvSpPr>
        <p:spPr>
          <a:xfrm rot="16200000">
            <a:off x="7955080" y="3290500"/>
            <a:ext cx="61991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</a:rPr>
              <a:t>Source</a:t>
            </a:r>
            <a:r>
              <a:rPr lang="en-US" sz="1200" dirty="0"/>
              <a:t>: </a:t>
            </a:r>
            <a:r>
              <a:rPr lang="en-US" sz="1200" dirty="0">
                <a:hlinkClick r:id="rId2"/>
              </a:rPr>
              <a:t>https://medium.com/@esmerycornielle/the-cpu-and-the-memory-2eb300d6c72d</a:t>
            </a:r>
            <a:r>
              <a:rPr lang="en-US" sz="1200" dirty="0"/>
              <a:t> </a:t>
            </a:r>
            <a:endParaRPr lang="en-US" sz="1200" dirty="0">
              <a:solidFill>
                <a:srgbClr val="00B050"/>
              </a:solidFill>
            </a:endParaRPr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90142696-7408-4242-A7F8-4451948200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7344" y="1379381"/>
            <a:ext cx="6667500" cy="4867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26491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00539F-EED0-4E86-8B32-59C041FD05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Storage Hierarchy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EB85CE9-2B06-4CF7-AD6F-6147DD1C1374}"/>
              </a:ext>
            </a:extLst>
          </p:cNvPr>
          <p:cNvSpPr txBox="1"/>
          <p:nvPr/>
        </p:nvSpPr>
        <p:spPr>
          <a:xfrm rot="16200000">
            <a:off x="9122067" y="3290500"/>
            <a:ext cx="38651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</a:rPr>
              <a:t>Source</a:t>
            </a:r>
            <a:r>
              <a:rPr lang="en-US" sz="1200" dirty="0"/>
              <a:t>: </a:t>
            </a:r>
            <a:r>
              <a:rPr lang="en-US" sz="1200" dirty="0">
                <a:hlinkClick r:id="rId2"/>
              </a:rPr>
              <a:t>https://proactive.co.in/aws-storage-solutions/</a:t>
            </a:r>
            <a:r>
              <a:rPr lang="en-US" sz="1200" dirty="0"/>
              <a:t> </a:t>
            </a:r>
            <a:endParaRPr lang="en-US" sz="1200" dirty="0">
              <a:solidFill>
                <a:srgbClr val="00B050"/>
              </a:solidFill>
            </a:endParaRPr>
          </a:p>
        </p:txBody>
      </p:sp>
      <p:pic>
        <p:nvPicPr>
          <p:cNvPr id="10242" name="Picture 2" descr="AWS Storage Solutions - Proactive">
            <a:extLst>
              <a:ext uri="{FF2B5EF4-FFF2-40B4-BE49-F238E27FC236}">
                <a16:creationId xmlns:a16="http://schemas.microsoft.com/office/drawing/2014/main" id="{82CEC310-C8A2-4CEB-AFE5-FA5290CD6C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442530"/>
            <a:ext cx="9219055" cy="4333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94936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4A68D0-A064-45A6-98BD-F43794504E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Cloud Deployment Models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8864B37-E81E-415D-9093-6C5F44160239}"/>
              </a:ext>
            </a:extLst>
          </p:cNvPr>
          <p:cNvSpPr txBox="1"/>
          <p:nvPr/>
        </p:nvSpPr>
        <p:spPr>
          <a:xfrm>
            <a:off x="9015222" y="5925679"/>
            <a:ext cx="246734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rgbClr val="FF0000"/>
                </a:solidFill>
              </a:rPr>
              <a:t>Source: </a:t>
            </a:r>
            <a:r>
              <a:rPr lang="en-US" sz="1050" dirty="0">
                <a:hlinkClick r:id="rId2"/>
              </a:rPr>
              <a:t>https://bit.ly/31KGP7j</a:t>
            </a:r>
            <a:r>
              <a:rPr lang="en-US" sz="1050" dirty="0"/>
              <a:t>, 3/2017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7AC2857-8A33-44C5-BD69-F7ED627CD3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428" y="2181224"/>
            <a:ext cx="8944247" cy="3192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23472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4A68D0-A064-45A6-98BD-F43794504E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Cloud Deployment Models</a:t>
            </a:r>
          </a:p>
        </p:txBody>
      </p:sp>
      <p:pic>
        <p:nvPicPr>
          <p:cNvPr id="2050" name="Picture 2" descr="VXC_082_GRA---The-Different-Types-of-Cloud-Computing-and-How-They-Differ">
            <a:extLst>
              <a:ext uri="{FF2B5EF4-FFF2-40B4-BE49-F238E27FC236}">
                <a16:creationId xmlns:a16="http://schemas.microsoft.com/office/drawing/2014/main" id="{89CA0B72-4EC1-4B7C-BA91-D00BE8B978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006" y="1267594"/>
            <a:ext cx="9157650" cy="4578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1924C04-0F4E-4A75-990C-7A1686A15433}"/>
              </a:ext>
            </a:extLst>
          </p:cNvPr>
          <p:cNvSpPr txBox="1"/>
          <p:nvPr/>
        </p:nvSpPr>
        <p:spPr>
          <a:xfrm>
            <a:off x="9015222" y="5953395"/>
            <a:ext cx="243688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rgbClr val="FF0000"/>
                </a:solidFill>
              </a:rPr>
              <a:t>Source: </a:t>
            </a:r>
            <a:r>
              <a:rPr lang="en-US" sz="1050" dirty="0">
                <a:hlinkClick r:id="rId3"/>
              </a:rPr>
              <a:t>https://bit.ly/3rRGjPz</a:t>
            </a:r>
            <a:r>
              <a:rPr lang="en-US" sz="1050" dirty="0"/>
              <a:t>, 2/2021</a:t>
            </a:r>
          </a:p>
        </p:txBody>
      </p:sp>
    </p:spTree>
    <p:extLst>
      <p:ext uri="{BB962C8B-B14F-4D97-AF65-F5344CB8AC3E}">
        <p14:creationId xmlns:p14="http://schemas.microsoft.com/office/powerpoint/2010/main" val="13289272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4A68D0-A064-45A6-98BD-F43794504E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218" y="611344"/>
            <a:ext cx="11207894" cy="654748"/>
          </a:xfrm>
        </p:spPr>
        <p:txBody>
          <a:bodyPr/>
          <a:lstStyle/>
          <a:p>
            <a:r>
              <a:rPr lang="en-US" dirty="0"/>
              <a:t>Cloud Service Models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1924C04-0F4E-4A75-990C-7A1686A15433}"/>
              </a:ext>
            </a:extLst>
          </p:cNvPr>
          <p:cNvSpPr txBox="1"/>
          <p:nvPr/>
        </p:nvSpPr>
        <p:spPr>
          <a:xfrm>
            <a:off x="9015222" y="6179595"/>
            <a:ext cx="246734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rgbClr val="FF0000"/>
                </a:solidFill>
              </a:rPr>
              <a:t>Source: </a:t>
            </a:r>
            <a:r>
              <a:rPr lang="en-US" sz="1050" dirty="0">
                <a:hlinkClick r:id="rId2"/>
              </a:rPr>
              <a:t>https://bit.ly/31KGP7j</a:t>
            </a:r>
            <a:r>
              <a:rPr lang="en-US" sz="1050" dirty="0"/>
              <a:t>, 3/2017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899E879-FCFB-438A-9344-2ECC17026E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8806" y="1438274"/>
            <a:ext cx="8697644" cy="4809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47921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4A68D0-A064-45A6-98BD-F43794504E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218" y="611344"/>
            <a:ext cx="11207894" cy="654748"/>
          </a:xfrm>
        </p:spPr>
        <p:txBody>
          <a:bodyPr/>
          <a:lstStyle/>
          <a:p>
            <a:r>
              <a:rPr lang="en-US" dirty="0"/>
              <a:t>Cloud Service Models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1924C04-0F4E-4A75-990C-7A1686A15433}"/>
              </a:ext>
            </a:extLst>
          </p:cNvPr>
          <p:cNvSpPr txBox="1"/>
          <p:nvPr/>
        </p:nvSpPr>
        <p:spPr>
          <a:xfrm>
            <a:off x="9015222" y="6179595"/>
            <a:ext cx="243688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rgbClr val="FF0000"/>
                </a:solidFill>
              </a:rPr>
              <a:t>Source: </a:t>
            </a:r>
            <a:r>
              <a:rPr lang="en-US" sz="1050" dirty="0">
                <a:hlinkClick r:id="rId2"/>
              </a:rPr>
              <a:t>https://bit.ly/3rRGjPz</a:t>
            </a:r>
            <a:r>
              <a:rPr lang="en-US" sz="1050" dirty="0"/>
              <a:t>, 2/2021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29F03E2-D0AE-4090-ACEF-33EDDC5ADB58}"/>
              </a:ext>
            </a:extLst>
          </p:cNvPr>
          <p:cNvSpPr txBox="1">
            <a:spLocks/>
          </p:cNvSpPr>
          <p:nvPr/>
        </p:nvSpPr>
        <p:spPr>
          <a:xfrm>
            <a:off x="360218" y="1365334"/>
            <a:ext cx="11330034" cy="471501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300"/>
              </a:spcAft>
            </a:pPr>
            <a:r>
              <a:rPr lang="en-US" altLang="en-US" sz="2200" dirty="0">
                <a:solidFill>
                  <a:srgbClr val="00B050"/>
                </a:solidFill>
                <a:latin typeface="+mn-lt"/>
              </a:rPr>
              <a:t>Infrastructure as a Service (</a:t>
            </a:r>
            <a:r>
              <a:rPr lang="en-US" altLang="en-US" sz="2200" b="1" dirty="0">
                <a:solidFill>
                  <a:srgbClr val="00B050"/>
                </a:solidFill>
                <a:latin typeface="+mn-lt"/>
              </a:rPr>
              <a:t>IaaS</a:t>
            </a:r>
            <a:r>
              <a:rPr lang="en-US" altLang="en-US" sz="2200" dirty="0">
                <a:solidFill>
                  <a:srgbClr val="00B050"/>
                </a:solidFill>
                <a:latin typeface="+mn-lt"/>
              </a:rPr>
              <a:t>): </a:t>
            </a:r>
            <a:r>
              <a:rPr lang="en-US" altLang="en-US" sz="2200" dirty="0">
                <a:latin typeface="+mn-lt"/>
              </a:rPr>
              <a:t>Virtualized resources</a:t>
            </a:r>
            <a:br>
              <a:rPr lang="en-US" altLang="en-US" sz="2200" dirty="0">
                <a:solidFill>
                  <a:srgbClr val="00B050"/>
                </a:solidFill>
                <a:latin typeface="+mn-lt"/>
              </a:rPr>
            </a:br>
            <a:br>
              <a:rPr lang="en-US" altLang="en-US" sz="2200" dirty="0">
                <a:latin typeface="+mn-lt"/>
              </a:rPr>
            </a:br>
            <a:r>
              <a:rPr lang="en-US" altLang="en-US" sz="2200" dirty="0">
                <a:latin typeface="+mn-lt"/>
              </a:rPr>
              <a:t>Microsoft Azure, Amazon Web Services (AWS), Cisco Metacloud, Google Compute Engine (GCE)</a:t>
            </a:r>
          </a:p>
          <a:p>
            <a:pPr>
              <a:spcAft>
                <a:spcPts val="300"/>
              </a:spcAft>
            </a:pPr>
            <a:r>
              <a:rPr lang="en-US" altLang="en-US" sz="2200" dirty="0">
                <a:solidFill>
                  <a:srgbClr val="00B050"/>
                </a:solidFill>
                <a:latin typeface="+mn-lt"/>
              </a:rPr>
              <a:t>Platform as a Service (</a:t>
            </a:r>
            <a:r>
              <a:rPr lang="en-US" altLang="en-US" sz="2200" b="1" dirty="0">
                <a:solidFill>
                  <a:srgbClr val="00B050"/>
                </a:solidFill>
                <a:latin typeface="+mn-lt"/>
              </a:rPr>
              <a:t>PaaS</a:t>
            </a:r>
            <a:r>
              <a:rPr lang="en-US" altLang="en-US" sz="2200" dirty="0">
                <a:solidFill>
                  <a:srgbClr val="00B050"/>
                </a:solidFill>
                <a:latin typeface="+mn-lt"/>
              </a:rPr>
              <a:t>): </a:t>
            </a:r>
            <a:r>
              <a:rPr lang="en-US" altLang="en-US" sz="2200" dirty="0">
                <a:latin typeface="+mn-lt"/>
              </a:rPr>
              <a:t>IaaS + OS + Middleware</a:t>
            </a:r>
            <a:br>
              <a:rPr lang="en-US" altLang="en-US" sz="2200" dirty="0">
                <a:solidFill>
                  <a:srgbClr val="00B050"/>
                </a:solidFill>
                <a:latin typeface="+mn-lt"/>
              </a:rPr>
            </a:br>
            <a:br>
              <a:rPr lang="en-US" altLang="en-US" sz="2200" dirty="0">
                <a:latin typeface="+mn-lt"/>
              </a:rPr>
            </a:br>
            <a:r>
              <a:rPr lang="en-US" sz="2200" b="0" i="0" dirty="0">
                <a:solidFill>
                  <a:srgbClr val="2B2B2B"/>
                </a:solidFill>
                <a:effectLst/>
                <a:latin typeface="+mn-lt"/>
              </a:rPr>
              <a:t>AWS Elastic Beanstalk, Apache Stratos, Google App Engine, Microsoft Azure</a:t>
            </a:r>
          </a:p>
          <a:p>
            <a:pPr>
              <a:spcAft>
                <a:spcPts val="300"/>
              </a:spcAft>
            </a:pPr>
            <a:r>
              <a:rPr lang="en-US" altLang="en-US" sz="2200" dirty="0">
                <a:solidFill>
                  <a:srgbClr val="00B050"/>
                </a:solidFill>
                <a:latin typeface="+mn-lt"/>
              </a:rPr>
              <a:t>Software as a Service (</a:t>
            </a:r>
            <a:r>
              <a:rPr lang="en-US" altLang="en-US" sz="2200" b="1" dirty="0">
                <a:solidFill>
                  <a:srgbClr val="00B050"/>
                </a:solidFill>
                <a:latin typeface="+mn-lt"/>
              </a:rPr>
              <a:t>SaaS</a:t>
            </a:r>
            <a:r>
              <a:rPr lang="en-US" altLang="en-US" sz="2200" dirty="0">
                <a:solidFill>
                  <a:srgbClr val="00B050"/>
                </a:solidFill>
                <a:latin typeface="+mn-lt"/>
              </a:rPr>
              <a:t>): </a:t>
            </a:r>
            <a:r>
              <a:rPr lang="en-US" altLang="en-US" sz="2200" dirty="0">
                <a:latin typeface="+mn-lt"/>
              </a:rPr>
              <a:t>Fully developed software solution</a:t>
            </a:r>
            <a:br>
              <a:rPr lang="en-US" altLang="en-US" sz="2200" dirty="0">
                <a:solidFill>
                  <a:srgbClr val="00B050"/>
                </a:solidFill>
                <a:latin typeface="+mn-lt"/>
              </a:rPr>
            </a:br>
            <a:br>
              <a:rPr lang="en-US" altLang="en-US" sz="2200" dirty="0">
                <a:latin typeface="+mn-lt"/>
              </a:rPr>
            </a:br>
            <a:r>
              <a:rPr lang="en-US" sz="2200" b="0" i="0" dirty="0">
                <a:solidFill>
                  <a:srgbClr val="2B2B2B"/>
                </a:solidFill>
                <a:effectLst/>
                <a:latin typeface="+mn-lt"/>
              </a:rPr>
              <a:t>Microsoft Office 365, Salesforce, Cisco WebEx, Google Apps</a:t>
            </a:r>
          </a:p>
          <a:p>
            <a:pPr>
              <a:spcAft>
                <a:spcPts val="300"/>
              </a:spcAft>
            </a:pPr>
            <a:r>
              <a:rPr lang="en-US" altLang="en-US" sz="2200" dirty="0">
                <a:solidFill>
                  <a:srgbClr val="00B050"/>
                </a:solidFill>
                <a:latin typeface="+mn-lt"/>
              </a:rPr>
              <a:t>Function as a Service (</a:t>
            </a:r>
            <a:r>
              <a:rPr lang="en-US" altLang="en-US" sz="2200" b="1" dirty="0">
                <a:solidFill>
                  <a:srgbClr val="00B050"/>
                </a:solidFill>
                <a:latin typeface="+mn-lt"/>
              </a:rPr>
              <a:t>FaaS</a:t>
            </a:r>
            <a:r>
              <a:rPr lang="en-US" altLang="en-US" sz="2200" dirty="0">
                <a:solidFill>
                  <a:srgbClr val="00B050"/>
                </a:solidFill>
                <a:latin typeface="+mn-lt"/>
              </a:rPr>
              <a:t>): </a:t>
            </a:r>
            <a:r>
              <a:rPr lang="en-US" altLang="en-US" sz="2200" dirty="0">
                <a:latin typeface="+mn-lt"/>
              </a:rPr>
              <a:t>aka </a:t>
            </a:r>
            <a:r>
              <a:rPr lang="en-US" altLang="en-US" sz="2200" dirty="0">
                <a:solidFill>
                  <a:srgbClr val="FF0000"/>
                </a:solidFill>
                <a:latin typeface="+mn-lt"/>
              </a:rPr>
              <a:t>Serverless Computing </a:t>
            </a:r>
            <a:r>
              <a:rPr lang="en-US" altLang="en-US" sz="2200" dirty="0">
                <a:latin typeface="+mn-lt"/>
              </a:rPr>
              <a:t>– deploy application code</a:t>
            </a:r>
            <a:br>
              <a:rPr lang="en-US" altLang="en-US" sz="2200" dirty="0">
                <a:solidFill>
                  <a:srgbClr val="00B050"/>
                </a:solidFill>
                <a:latin typeface="+mn-lt"/>
              </a:rPr>
            </a:br>
            <a:br>
              <a:rPr lang="en-US" altLang="en-US" sz="2200" dirty="0">
                <a:latin typeface="+mn-lt"/>
              </a:rPr>
            </a:br>
            <a:r>
              <a:rPr lang="en-US" sz="2200" b="0" i="0" dirty="0">
                <a:solidFill>
                  <a:srgbClr val="2B2B2B"/>
                </a:solidFill>
                <a:effectLst/>
                <a:latin typeface="+mn-lt"/>
              </a:rPr>
              <a:t>AWS Lambdas, Azure Functions</a:t>
            </a:r>
            <a:endParaRPr lang="en-US" altLang="en-US" sz="2200" dirty="0">
              <a:latin typeface="+mn-lt"/>
            </a:endParaRPr>
          </a:p>
          <a:p>
            <a:pPr>
              <a:spcAft>
                <a:spcPts val="300"/>
              </a:spcAft>
            </a:pPr>
            <a:endParaRPr lang="en-US" altLang="en-US" sz="2200" dirty="0">
              <a:latin typeface="+mn-lt"/>
            </a:endParaRPr>
          </a:p>
          <a:p>
            <a:pPr>
              <a:spcAft>
                <a:spcPts val="300"/>
              </a:spcAft>
            </a:pPr>
            <a:endParaRPr lang="en-US" altLang="en-US" sz="22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41708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4A68D0-A064-45A6-98BD-F43794504E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218" y="611344"/>
            <a:ext cx="11207894" cy="654748"/>
          </a:xfrm>
        </p:spPr>
        <p:txBody>
          <a:bodyPr/>
          <a:lstStyle/>
          <a:p>
            <a:r>
              <a:rPr lang="en-US" dirty="0"/>
              <a:t>Cloud Data Center Architecture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1924C04-0F4E-4A75-990C-7A1686A15433}"/>
              </a:ext>
            </a:extLst>
          </p:cNvPr>
          <p:cNvSpPr txBox="1"/>
          <p:nvPr/>
        </p:nvSpPr>
        <p:spPr>
          <a:xfrm rot="16200000">
            <a:off x="8517709" y="3357216"/>
            <a:ext cx="582723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>
                <a:solidFill>
                  <a:srgbClr val="FF0000"/>
                </a:solidFill>
              </a:rPr>
              <a:t>Source: </a:t>
            </a:r>
            <a:r>
              <a:rPr lang="en-US" sz="900" dirty="0">
                <a:solidFill>
                  <a:srgbClr val="FF0000"/>
                </a:solidFill>
                <a:hlinkClick r:id="rId2"/>
              </a:rPr>
              <a:t>https://crmtrilogix.com/Cloud-Blog/IaaS-and-PaaS/Cloud-Infrastructure--Data-Center-Architecture/160</a:t>
            </a:r>
            <a:r>
              <a:rPr lang="en-US" sz="900" dirty="0">
                <a:solidFill>
                  <a:srgbClr val="FF0000"/>
                </a:solidFill>
              </a:rPr>
              <a:t> </a:t>
            </a:r>
            <a:endParaRPr lang="en-US" sz="900" dirty="0"/>
          </a:p>
        </p:txBody>
      </p:sp>
      <p:pic>
        <p:nvPicPr>
          <p:cNvPr id="11266" name="Picture 2" descr="Cloud Infrastructure &amp;amp; Data Center Architecture">
            <a:extLst>
              <a:ext uri="{FF2B5EF4-FFF2-40B4-BE49-F238E27FC236}">
                <a16:creationId xmlns:a16="http://schemas.microsoft.com/office/drawing/2014/main" id="{6A373538-ED4A-4123-8631-89564440BB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5636" y="1266092"/>
            <a:ext cx="6050573" cy="5114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80822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4A68D0-A064-45A6-98BD-F43794504E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218" y="611344"/>
            <a:ext cx="11207894" cy="654748"/>
          </a:xfrm>
        </p:spPr>
        <p:txBody>
          <a:bodyPr/>
          <a:lstStyle/>
          <a:p>
            <a:r>
              <a:rPr lang="en-US" dirty="0"/>
              <a:t>Cloud Fault Domain Zones Regions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1924C04-0F4E-4A75-990C-7A1686A15433}"/>
              </a:ext>
            </a:extLst>
          </p:cNvPr>
          <p:cNvSpPr txBox="1"/>
          <p:nvPr/>
        </p:nvSpPr>
        <p:spPr>
          <a:xfrm rot="16200000">
            <a:off x="9318914" y="3354454"/>
            <a:ext cx="502573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>
                <a:solidFill>
                  <a:srgbClr val="FF0000"/>
                </a:solidFill>
              </a:rPr>
              <a:t>Source: </a:t>
            </a:r>
            <a:r>
              <a:rPr lang="en-US" sz="900" dirty="0">
                <a:solidFill>
                  <a:srgbClr val="FF0000"/>
                </a:solidFill>
                <a:hlinkClick r:id="rId2"/>
              </a:rPr>
              <a:t>https://k21academy.com/microsoft-azure/az-303/azure-availability-zones-and-regions/</a:t>
            </a:r>
            <a:r>
              <a:rPr lang="en-US" sz="900" dirty="0">
                <a:solidFill>
                  <a:srgbClr val="FF0000"/>
                </a:solidFill>
              </a:rPr>
              <a:t> </a:t>
            </a:r>
            <a:endParaRPr lang="en-US" sz="900" dirty="0"/>
          </a:p>
        </p:txBody>
      </p:sp>
      <p:pic>
        <p:nvPicPr>
          <p:cNvPr id="12290" name="Picture 2" descr="Availability Zone, Availability Sets and Region In Microsoft Azure">
            <a:extLst>
              <a:ext uri="{FF2B5EF4-FFF2-40B4-BE49-F238E27FC236}">
                <a16:creationId xmlns:a16="http://schemas.microsoft.com/office/drawing/2014/main" id="{1F96FD7D-AA52-423C-8038-787C6BE8CA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31" y="1241746"/>
            <a:ext cx="5770177" cy="5141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Fault Domain">
            <a:extLst>
              <a:ext uri="{FF2B5EF4-FFF2-40B4-BE49-F238E27FC236}">
                <a16:creationId xmlns:a16="http://schemas.microsoft.com/office/drawing/2014/main" id="{5E42F2AF-4CF0-4C65-A363-059ED4B06D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9135" y="2082231"/>
            <a:ext cx="5572192" cy="3466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20954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2596" y="365126"/>
            <a:ext cx="10901203" cy="854074"/>
          </a:xfrm>
        </p:spPr>
        <p:txBody>
          <a:bodyPr>
            <a:normAutofit/>
          </a:bodyPr>
          <a:lstStyle/>
          <a:p>
            <a:r>
              <a:rPr lang="en-US" sz="4000" dirty="0"/>
              <a:t>Different Workloads</a:t>
            </a:r>
            <a:endParaRPr lang="en-US" sz="4000" dirty="0">
              <a:latin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6324600" cy="5173054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2000" dirty="0"/>
              <a:t>Online Transaction Processing (OLTP)</a:t>
            </a:r>
          </a:p>
          <a:p>
            <a:pPr>
              <a:lnSpc>
                <a:spcPct val="100000"/>
              </a:lnSpc>
            </a:pPr>
            <a:r>
              <a:rPr lang="en-US" sz="2000" dirty="0"/>
              <a:t>Online Analytical Processing (OLAP)</a:t>
            </a:r>
          </a:p>
          <a:p>
            <a:pPr>
              <a:lnSpc>
                <a:spcPct val="100000"/>
              </a:lnSpc>
            </a:pPr>
            <a:r>
              <a:rPr lang="en-US" sz="2000" dirty="0"/>
              <a:t>Modern Application Requirements</a:t>
            </a:r>
          </a:p>
          <a:p>
            <a:pPr>
              <a:lnSpc>
                <a:spcPct val="100000"/>
              </a:lnSpc>
            </a:pPr>
            <a:r>
              <a:rPr lang="en-US" sz="2000" dirty="0"/>
              <a:t>Design Challenges of HTAP Systems</a:t>
            </a:r>
          </a:p>
          <a:p>
            <a:pPr>
              <a:lnSpc>
                <a:spcPct val="100000"/>
              </a:lnSpc>
            </a:pPr>
            <a:r>
              <a:rPr lang="en-US" sz="2000" dirty="0"/>
              <a:t>HTAP/OLTAP Systems</a:t>
            </a:r>
          </a:p>
          <a:p>
            <a:pPr lvl="1">
              <a:lnSpc>
                <a:spcPct val="100000"/>
              </a:lnSpc>
              <a:spcBef>
                <a:spcPts val="600"/>
              </a:spcBef>
            </a:pPr>
            <a:r>
              <a:rPr lang="en-US" sz="2000" dirty="0">
                <a:solidFill>
                  <a:srgbClr val="C00000"/>
                </a:solidFill>
              </a:rPr>
              <a:t>IBM DB2 BLU and IBM Wildfire/Db2 Event Store </a:t>
            </a:r>
          </a:p>
          <a:p>
            <a:pPr lvl="1">
              <a:lnSpc>
                <a:spcPct val="100000"/>
              </a:lnSpc>
              <a:spcBef>
                <a:spcPts val="600"/>
              </a:spcBef>
            </a:pPr>
            <a:r>
              <a:rPr lang="en-US" sz="2000" dirty="0" err="1">
                <a:solidFill>
                  <a:srgbClr val="C00000"/>
                </a:solidFill>
              </a:rPr>
              <a:t>MemSQL</a:t>
            </a:r>
            <a:r>
              <a:rPr lang="en-US" sz="2000" dirty="0">
                <a:solidFill>
                  <a:srgbClr val="C00000"/>
                </a:solidFill>
              </a:rPr>
              <a:t> (SingleStore)</a:t>
            </a:r>
          </a:p>
          <a:p>
            <a:pPr lvl="1">
              <a:lnSpc>
                <a:spcPct val="100000"/>
              </a:lnSpc>
              <a:spcBef>
                <a:spcPts val="600"/>
              </a:spcBef>
            </a:pPr>
            <a:r>
              <a:rPr lang="en-US" sz="2000" dirty="0">
                <a:solidFill>
                  <a:srgbClr val="C00000"/>
                </a:solidFill>
              </a:rPr>
              <a:t>Oracle DBIM</a:t>
            </a:r>
          </a:p>
          <a:p>
            <a:pPr lvl="1">
              <a:lnSpc>
                <a:spcPct val="100000"/>
              </a:lnSpc>
              <a:spcBef>
                <a:spcPts val="600"/>
              </a:spcBef>
            </a:pPr>
            <a:r>
              <a:rPr lang="en-US" sz="2000" dirty="0">
                <a:solidFill>
                  <a:srgbClr val="C00000"/>
                </a:solidFill>
              </a:rPr>
              <a:t>SAP HANA</a:t>
            </a:r>
          </a:p>
          <a:p>
            <a:pPr lvl="1">
              <a:lnSpc>
                <a:spcPct val="100000"/>
              </a:lnSpc>
              <a:spcBef>
                <a:spcPts val="600"/>
              </a:spcBef>
            </a:pPr>
            <a:r>
              <a:rPr lang="en-US" sz="2000" dirty="0">
                <a:solidFill>
                  <a:srgbClr val="C00000"/>
                </a:solidFill>
              </a:rPr>
              <a:t>VoltDB</a:t>
            </a:r>
          </a:p>
          <a:p>
            <a:pPr lvl="1">
              <a:lnSpc>
                <a:spcPct val="100000"/>
              </a:lnSpc>
              <a:spcBef>
                <a:spcPts val="600"/>
              </a:spcBef>
            </a:pPr>
            <a:r>
              <a:rPr lang="en-US" sz="2000" dirty="0" err="1">
                <a:solidFill>
                  <a:srgbClr val="C00000"/>
                </a:solidFill>
              </a:rPr>
              <a:t>HyPer</a:t>
            </a:r>
            <a:endParaRPr lang="en-US" sz="2000" dirty="0">
              <a:solidFill>
                <a:srgbClr val="C00000"/>
              </a:solidFill>
            </a:endParaRPr>
          </a:p>
          <a:p>
            <a:pPr lvl="1">
              <a:lnSpc>
                <a:spcPct val="100000"/>
              </a:lnSpc>
              <a:spcBef>
                <a:spcPts val="600"/>
              </a:spcBef>
            </a:pPr>
            <a:r>
              <a:rPr lang="en-US" sz="2000" dirty="0" err="1">
                <a:solidFill>
                  <a:srgbClr val="C00000"/>
                </a:solidFill>
              </a:rPr>
              <a:t>TiDB</a:t>
            </a:r>
            <a:endParaRPr lang="en-US" sz="2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83773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3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4000" dirty="0">
                <a:latin typeface="Arial" panose="020B0604020202020204" pitchFamily="34" charset="0"/>
              </a:rPr>
              <a:t>Online Transaction Processing (OLTP)</a:t>
            </a:r>
          </a:p>
        </p:txBody>
      </p:sp>
      <p:sp>
        <p:nvSpPr>
          <p:cNvPr id="71684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371600"/>
            <a:ext cx="11277600" cy="5029200"/>
          </a:xfrm>
        </p:spPr>
        <p:txBody>
          <a:bodyPr>
            <a:normAutofit/>
          </a:bodyPr>
          <a:lstStyle/>
          <a:p>
            <a:pPr eaLnBrk="1" hangingPunct="1">
              <a:lnSpc>
                <a:spcPct val="100000"/>
              </a:lnSpc>
              <a:spcBef>
                <a:spcPct val="50000"/>
              </a:spcBef>
            </a:pPr>
            <a:r>
              <a:rPr lang="en-US" altLang="en-US" sz="2000" dirty="0"/>
              <a:t>Online Transaction Processing (</a:t>
            </a:r>
            <a:r>
              <a:rPr lang="en-US" altLang="en-US" sz="2000" b="1" dirty="0"/>
              <a:t>OLTP</a:t>
            </a:r>
            <a:r>
              <a:rPr lang="en-US" altLang="en-US" sz="2000" dirty="0"/>
              <a:t>) systems around for 4 decades: TPF, IMS,  CICS … </a:t>
            </a:r>
            <a:br>
              <a:rPr lang="en-US" altLang="en-US" sz="2000" dirty="0"/>
            </a:br>
            <a:r>
              <a:rPr lang="en-US" altLang="en-US" sz="2000" dirty="0"/>
              <a:t>Much later RDBMSs … DB2, Oracle, Sybase, Informix, …</a:t>
            </a:r>
          </a:p>
          <a:p>
            <a:pPr eaLnBrk="1" hangingPunct="1">
              <a:lnSpc>
                <a:spcPct val="100000"/>
              </a:lnSpc>
              <a:spcBef>
                <a:spcPct val="50000"/>
              </a:spcBef>
            </a:pPr>
            <a:r>
              <a:rPr lang="en-US" altLang="en-US" sz="2000" dirty="0"/>
              <a:t>Focus on short transactions (both reads and writes), typically not ad-hoc</a:t>
            </a:r>
          </a:p>
          <a:p>
            <a:pPr eaLnBrk="1" hangingPunct="1">
              <a:lnSpc>
                <a:spcPct val="100000"/>
              </a:lnSpc>
              <a:spcBef>
                <a:spcPct val="50000"/>
              </a:spcBef>
            </a:pPr>
            <a:r>
              <a:rPr lang="en-US" altLang="en-US" sz="2000" dirty="0"/>
              <a:t>Major emphasis on failure tolerance, performance (response time &amp; throughput), security, priority-based scheduling, …</a:t>
            </a:r>
          </a:p>
          <a:p>
            <a:pPr eaLnBrk="1" hangingPunct="1">
              <a:lnSpc>
                <a:spcPct val="100000"/>
              </a:lnSpc>
              <a:spcBef>
                <a:spcPct val="50000"/>
              </a:spcBef>
            </a:pPr>
            <a:r>
              <a:rPr lang="en-US" altLang="en-US" sz="2000" dirty="0"/>
              <a:t>Various benchmarks have driven developments: Transaction Processing Council (TPC): </a:t>
            </a:r>
            <a:br>
              <a:rPr lang="en-US" altLang="en-US" sz="2000" dirty="0"/>
            </a:br>
            <a:r>
              <a:rPr lang="en-US" altLang="en-US" sz="2000" dirty="0"/>
              <a:t>B, C, E, …                  </a:t>
            </a:r>
            <a:r>
              <a:rPr lang="en-US" altLang="en-US" sz="1600" dirty="0">
                <a:solidFill>
                  <a:srgbClr val="C00000"/>
                </a:solidFill>
              </a:rPr>
              <a:t>http://tpc.org/information/benchmarks5.asp</a:t>
            </a:r>
            <a:endParaRPr lang="en-US" altLang="en-US" sz="2000" dirty="0">
              <a:solidFill>
                <a:srgbClr val="C00000"/>
              </a:solidFill>
            </a:endParaRPr>
          </a:p>
          <a:p>
            <a:pPr eaLnBrk="1" hangingPunct="1">
              <a:lnSpc>
                <a:spcPct val="100000"/>
              </a:lnSpc>
              <a:spcBef>
                <a:spcPct val="50000"/>
              </a:spcBef>
            </a:pPr>
            <a:r>
              <a:rPr lang="en-US" altLang="en-US" sz="2000" dirty="0"/>
              <a:t>Prolonged debate on system architectures: Shared Everything (SE), Shared Disks (SD), Shared Nothing (SN) – SD has won (DB2, Oracle)</a:t>
            </a:r>
          </a:p>
          <a:p>
            <a:pPr eaLnBrk="1" hangingPunct="1">
              <a:lnSpc>
                <a:spcPct val="100000"/>
              </a:lnSpc>
              <a:spcBef>
                <a:spcPct val="50000"/>
              </a:spcBef>
            </a:pPr>
            <a:r>
              <a:rPr lang="en-US" altLang="en-US" sz="2000" dirty="0"/>
              <a:t>Indexing has been crucial – typically, B+ trees but also hashing in some systems</a:t>
            </a:r>
          </a:p>
          <a:p>
            <a:pPr eaLnBrk="1" hangingPunct="1">
              <a:lnSpc>
                <a:spcPct val="100000"/>
              </a:lnSpc>
              <a:spcBef>
                <a:spcPct val="50000"/>
              </a:spcBef>
            </a:pPr>
            <a:r>
              <a:rPr lang="en-US" altLang="en-US" sz="2000" dirty="0"/>
              <a:t>Stored procedures used for high performance</a:t>
            </a:r>
          </a:p>
          <a:p>
            <a:pPr eaLnBrk="1" hangingPunct="1">
              <a:lnSpc>
                <a:spcPct val="100000"/>
              </a:lnSpc>
              <a:spcBef>
                <a:spcPct val="50000"/>
              </a:spcBef>
            </a:pPr>
            <a:r>
              <a:rPr lang="en-US" altLang="en-US" sz="2000" dirty="0"/>
              <a:t>Of late, leveraging main memory, SSD; compiling to machine code; …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>
              <a:spcAft>
                <a:spcPct val="0"/>
              </a:spcAft>
            </a:pPr>
            <a:r>
              <a:rPr lang="en-US" altLang="en-US" dirty="0">
                <a:latin typeface="Arial" panose="020B0604020202020204" pitchFamily="34" charset="0"/>
              </a:rPr>
              <a:t>Online Analytical Processing (OLAP)</a:t>
            </a:r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67327"/>
            <a:ext cx="11110912" cy="4809636"/>
          </a:xfrm>
        </p:spPr>
        <p:txBody>
          <a:bodyPr>
            <a:normAutofit/>
          </a:bodyPr>
          <a:lstStyle/>
          <a:p>
            <a:r>
              <a:rPr lang="en-US" sz="2000" dirty="0"/>
              <a:t>Complex high-level queries for decision support, data mining, multi-dimensional analytics with data warehouses</a:t>
            </a:r>
          </a:p>
          <a:p>
            <a:r>
              <a:rPr lang="en-US" sz="2000" dirty="0"/>
              <a:t>Consolidation (roll-up), drill-down, and slicing and dicing</a:t>
            </a:r>
          </a:p>
          <a:p>
            <a:r>
              <a:rPr lang="en-US" sz="2000" dirty="0"/>
              <a:t>Ad hoc or repetitive long-running queries needing complex query optimization techniques</a:t>
            </a:r>
          </a:p>
          <a:p>
            <a:r>
              <a:rPr lang="en-US" sz="2000" dirty="0"/>
              <a:t>Indexing choices harder due to ad hoc nature of queries + maintenance cost</a:t>
            </a:r>
          </a:p>
          <a:p>
            <a:r>
              <a:rPr lang="en-US" sz="2000" dirty="0"/>
              <a:t>Precomputed views might be used </a:t>
            </a:r>
          </a:p>
          <a:p>
            <a:r>
              <a:rPr lang="en-US" sz="2000" dirty="0"/>
              <a:t>TPC DI, DS, H, x-HS, … benchmarks                </a:t>
            </a:r>
            <a:r>
              <a:rPr lang="en-US" altLang="en-US" sz="1200" dirty="0">
                <a:solidFill>
                  <a:srgbClr val="C00000"/>
                </a:solidFill>
              </a:rPr>
              <a:t>http://tpc.org/information/benchmarks5.asp</a:t>
            </a:r>
            <a:endParaRPr lang="en-US" altLang="en-US" sz="1000" dirty="0">
              <a:solidFill>
                <a:srgbClr val="C00000"/>
              </a:solidFill>
            </a:endParaRPr>
          </a:p>
          <a:p>
            <a:r>
              <a:rPr lang="en-US" sz="2000" dirty="0">
                <a:solidFill>
                  <a:srgbClr val="000000"/>
                </a:solidFill>
              </a:rPr>
              <a:t>Periodic replication from OLTP systems, reduced data currency: delayed analytics </a:t>
            </a:r>
          </a:p>
          <a:p>
            <a:r>
              <a:rPr lang="en-US" sz="2000" dirty="0">
                <a:solidFill>
                  <a:srgbClr val="000000"/>
                </a:solidFill>
              </a:rPr>
              <a:t>Parallel RDBMSs – DB2, </a:t>
            </a:r>
            <a:r>
              <a:rPr lang="en-US" sz="2000" b="1" dirty="0">
                <a:solidFill>
                  <a:srgbClr val="000000"/>
                </a:solidFill>
              </a:rPr>
              <a:t>Teradata</a:t>
            </a:r>
            <a:r>
              <a:rPr lang="en-US" sz="2000" dirty="0">
                <a:solidFill>
                  <a:srgbClr val="000000"/>
                </a:solidFill>
              </a:rPr>
              <a:t>, Netezza, Vertica, VectorWise</a:t>
            </a:r>
          </a:p>
          <a:p>
            <a:r>
              <a:rPr lang="en-US" sz="2000" dirty="0">
                <a:solidFill>
                  <a:srgbClr val="000000"/>
                </a:solidFill>
              </a:rPr>
              <a:t>MOLAP, ROLAP, Hybrid systems – Hyperion, Essbase, Cognos, Business Objects, Microsoft Analysis Services, …</a:t>
            </a:r>
          </a:p>
          <a:p>
            <a:r>
              <a:rPr lang="en-US" sz="2000" dirty="0">
                <a:solidFill>
                  <a:srgbClr val="000000"/>
                </a:solidFill>
              </a:rPr>
              <a:t>Modern ones are column stores, Hadoop systems; leverage GPUs, FPGAs, 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15495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base">
              <a:spcAft>
                <a:spcPct val="0"/>
              </a:spcAft>
            </a:pPr>
            <a:r>
              <a:rPr lang="en-US" dirty="0">
                <a:latin typeface="Arial" panose="020B0604020202020204" pitchFamily="34" charset="0"/>
              </a:rPr>
              <a:t>Data Warehouse Architecture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1524003"/>
            <a:ext cx="7364295" cy="4848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18943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Arial" panose="020B0604020202020204" pitchFamily="34" charset="0"/>
              </a:rPr>
              <a:t>Modern Data Architecture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1828800"/>
            <a:ext cx="6410325" cy="377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92308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HTAP Benefits </a:t>
            </a:r>
          </a:p>
        </p:txBody>
      </p:sp>
      <p:pic>
        <p:nvPicPr>
          <p:cNvPr id="5122" name="Picture 2" descr="Image result for voltdb hta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371600"/>
            <a:ext cx="6115050" cy="4757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05873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Tradeoffs in the New Age</a:t>
            </a:r>
          </a:p>
        </p:txBody>
      </p:sp>
      <p:pic>
        <p:nvPicPr>
          <p:cNvPr id="4" name="Picture 3" descr="CAP Theorem - w3resourc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851" y="1251746"/>
            <a:ext cx="5786438" cy="4984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 rot="16200000">
            <a:off x="10142568" y="4385471"/>
            <a:ext cx="3427412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7889FB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dirty="0">
                <a:solidFill>
                  <a:srgbClr val="000000"/>
                </a:solidFill>
              </a:rPr>
              <a:t>http://www.w3resource.com/mongodb/nosql.php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E5F0F1C-82BF-4AAE-B3B0-5E094F54D437}"/>
              </a:ext>
            </a:extLst>
          </p:cNvPr>
          <p:cNvSpPr txBox="1"/>
          <p:nvPr/>
        </p:nvSpPr>
        <p:spPr>
          <a:xfrm>
            <a:off x="6874524" y="1827355"/>
            <a:ext cx="43626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C00000"/>
                </a:solidFill>
              </a:rPr>
              <a:t>“Split-Brain” Syndrome</a:t>
            </a:r>
            <a:endParaRPr lang="en-US" sz="1200" b="1" dirty="0">
              <a:solidFill>
                <a:srgbClr val="C00000"/>
              </a:solidFill>
            </a:endParaRPr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9B6E0609-405D-40EA-95EF-36E0CC9C15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4524" y="2850615"/>
            <a:ext cx="4174359" cy="2671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31803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Modern Application Requirements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533400" y="1332781"/>
            <a:ext cx="11034712" cy="5016261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  <a:spcBef>
                <a:spcPts val="900"/>
              </a:spcBef>
              <a:spcAft>
                <a:spcPts val="300"/>
              </a:spcAft>
            </a:pPr>
            <a:r>
              <a:rPr lang="en-US" sz="1900" dirty="0"/>
              <a:t>Real-time operational intelligence processing </a:t>
            </a:r>
          </a:p>
          <a:p>
            <a:pPr>
              <a:lnSpc>
                <a:spcPct val="110000"/>
              </a:lnSpc>
              <a:spcBef>
                <a:spcPts val="900"/>
              </a:spcBef>
              <a:spcAft>
                <a:spcPts val="300"/>
              </a:spcAft>
            </a:pPr>
            <a:r>
              <a:rPr lang="en-US" sz="1900" dirty="0"/>
              <a:t>In rapidly changing databases, analytics on latest states of data</a:t>
            </a:r>
          </a:p>
          <a:p>
            <a:pPr>
              <a:lnSpc>
                <a:spcPct val="110000"/>
              </a:lnSpc>
              <a:spcBef>
                <a:spcPts val="900"/>
              </a:spcBef>
              <a:spcAft>
                <a:spcPts val="300"/>
              </a:spcAft>
            </a:pPr>
            <a:r>
              <a:rPr lang="en-US" sz="1900" dirty="0"/>
              <a:t>Hybrid Transactional/Analytics Processing (</a:t>
            </a:r>
            <a:r>
              <a:rPr lang="en-US" sz="1900" b="1" dirty="0"/>
              <a:t>HTAP</a:t>
            </a:r>
            <a:r>
              <a:rPr lang="en-US" sz="1900" dirty="0"/>
              <a:t>) processing on same data with stringent response time and data currency requirements</a:t>
            </a:r>
            <a:endParaRPr lang="en-US" sz="1900" b="1" dirty="0"/>
          </a:p>
          <a:p>
            <a:pPr>
              <a:lnSpc>
                <a:spcPct val="110000"/>
              </a:lnSpc>
              <a:spcBef>
                <a:spcPts val="900"/>
              </a:spcBef>
              <a:spcAft>
                <a:spcPts val="300"/>
              </a:spcAft>
            </a:pPr>
            <a:r>
              <a:rPr lang="en-US" sz="1900" dirty="0"/>
              <a:t>Eliminate multiple copies of data </a:t>
            </a:r>
          </a:p>
          <a:p>
            <a:pPr>
              <a:lnSpc>
                <a:spcPct val="110000"/>
              </a:lnSpc>
              <a:spcBef>
                <a:spcPts val="900"/>
              </a:spcBef>
              <a:spcAft>
                <a:spcPts val="300"/>
              </a:spcAft>
            </a:pPr>
            <a:r>
              <a:rPr lang="en-US" sz="1900" dirty="0"/>
              <a:t>High volume of transactions, </a:t>
            </a:r>
            <a:r>
              <a:rPr lang="en-US" sz="1900" dirty="0">
                <a:solidFill>
                  <a:srgbClr val="FF0000"/>
                </a:solidFill>
              </a:rPr>
              <a:t>high ingest rate streaming </a:t>
            </a:r>
            <a:r>
              <a:rPr lang="en-US" sz="1900" dirty="0"/>
              <a:t>of data</a:t>
            </a:r>
          </a:p>
          <a:p>
            <a:pPr>
              <a:lnSpc>
                <a:spcPct val="110000"/>
              </a:lnSpc>
              <a:spcBef>
                <a:spcPts val="900"/>
              </a:spcBef>
              <a:spcAft>
                <a:spcPts val="300"/>
              </a:spcAft>
            </a:pPr>
            <a:r>
              <a:rPr lang="en-US" sz="1900" dirty="0"/>
              <a:t>Ads/recommendation serving in mobile environments</a:t>
            </a:r>
          </a:p>
          <a:p>
            <a:pPr>
              <a:lnSpc>
                <a:spcPct val="110000"/>
              </a:lnSpc>
              <a:spcBef>
                <a:spcPts val="900"/>
              </a:spcBef>
              <a:spcAft>
                <a:spcPts val="300"/>
              </a:spcAft>
            </a:pPr>
            <a:r>
              <a:rPr lang="en-US" sz="1900" dirty="0"/>
              <a:t>Sensors at the edge of the network (</a:t>
            </a:r>
            <a:r>
              <a:rPr lang="en-US" sz="1900" i="1" dirty="0"/>
              <a:t>a la </a:t>
            </a:r>
            <a:r>
              <a:rPr lang="en-US" sz="1900" dirty="0">
                <a:solidFill>
                  <a:srgbClr val="FF0000"/>
                </a:solidFill>
              </a:rPr>
              <a:t>Apache </a:t>
            </a:r>
            <a:r>
              <a:rPr lang="en-US" sz="1900" dirty="0" err="1">
                <a:solidFill>
                  <a:srgbClr val="FF0000"/>
                </a:solidFill>
              </a:rPr>
              <a:t>Edgent</a:t>
            </a:r>
            <a:r>
              <a:rPr lang="en-US" sz="1900" dirty="0"/>
              <a:t>)</a:t>
            </a:r>
          </a:p>
          <a:p>
            <a:pPr>
              <a:lnSpc>
                <a:spcPct val="110000"/>
              </a:lnSpc>
              <a:spcBef>
                <a:spcPts val="900"/>
              </a:spcBef>
              <a:spcAft>
                <a:spcPts val="300"/>
              </a:spcAft>
            </a:pPr>
            <a:r>
              <a:rPr lang="en-US" sz="1900" dirty="0"/>
              <a:t>Public safety, risk management, fraud detection, real-time inventory/pricing, …</a:t>
            </a:r>
          </a:p>
          <a:p>
            <a:pPr>
              <a:lnSpc>
                <a:spcPct val="110000"/>
              </a:lnSpc>
              <a:spcBef>
                <a:spcPts val="900"/>
              </a:spcBef>
              <a:spcAft>
                <a:spcPts val="300"/>
              </a:spcAft>
            </a:pPr>
            <a:r>
              <a:rPr lang="en-US" sz="1900" dirty="0"/>
              <a:t>High availability in highly distributed environments with high rate of failures of different components</a:t>
            </a:r>
          </a:p>
          <a:p>
            <a:pPr>
              <a:lnSpc>
                <a:spcPct val="110000"/>
              </a:lnSpc>
              <a:spcBef>
                <a:spcPts val="900"/>
              </a:spcBef>
              <a:spcAft>
                <a:spcPts val="300"/>
              </a:spcAft>
            </a:pPr>
            <a:r>
              <a:rPr lang="en-US" sz="1900" dirty="0"/>
              <a:t>Stronger transactional guarantees than what NoSQL systems give</a:t>
            </a:r>
          </a:p>
        </p:txBody>
      </p:sp>
    </p:spTree>
    <p:extLst>
      <p:ext uri="{BB962C8B-B14F-4D97-AF65-F5344CB8AC3E}">
        <p14:creationId xmlns:p14="http://schemas.microsoft.com/office/powerpoint/2010/main" val="16956681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Modern DBMSs: Design Challenges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533400" y="1481997"/>
            <a:ext cx="10820400" cy="4767533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</a:pPr>
            <a:r>
              <a:rPr lang="en-US" dirty="0">
                <a:solidFill>
                  <a:srgbClr val="FF0000"/>
                </a:solidFill>
              </a:rPr>
              <a:t>Row/Columnar </a:t>
            </a:r>
            <a:r>
              <a:rPr lang="en-US" dirty="0"/>
              <a:t>formats </a:t>
            </a:r>
          </a:p>
          <a:p>
            <a:pPr>
              <a:lnSpc>
                <a:spcPct val="120000"/>
              </a:lnSpc>
            </a:pPr>
            <a:r>
              <a:rPr lang="en-US" dirty="0">
                <a:solidFill>
                  <a:srgbClr val="FF0000"/>
                </a:solidFill>
              </a:rPr>
              <a:t>Logging</a:t>
            </a:r>
            <a:r>
              <a:rPr lang="en-US" dirty="0"/>
              <a:t>, buffer hits and row reconstruction overheads to columnar format</a:t>
            </a:r>
          </a:p>
          <a:p>
            <a:pPr>
              <a:lnSpc>
                <a:spcPct val="120000"/>
              </a:lnSpc>
            </a:pPr>
            <a:r>
              <a:rPr lang="en-US" dirty="0"/>
              <a:t>I/O overheads, </a:t>
            </a:r>
            <a:r>
              <a:rPr lang="en-US" dirty="0">
                <a:solidFill>
                  <a:srgbClr val="FF0000"/>
                </a:solidFill>
              </a:rPr>
              <a:t>compression</a:t>
            </a:r>
            <a:r>
              <a:rPr lang="en-US" dirty="0"/>
              <a:t> inefficiencies of row format</a:t>
            </a:r>
          </a:p>
          <a:p>
            <a:pPr>
              <a:lnSpc>
                <a:spcPct val="120000"/>
              </a:lnSpc>
            </a:pPr>
            <a:r>
              <a:rPr lang="en-US" dirty="0"/>
              <a:t>In-place updates versus </a:t>
            </a:r>
            <a:r>
              <a:rPr lang="en-US" dirty="0">
                <a:solidFill>
                  <a:srgbClr val="FF0000"/>
                </a:solidFill>
              </a:rPr>
              <a:t>versioning</a:t>
            </a:r>
            <a:r>
              <a:rPr lang="en-US" dirty="0"/>
              <a:t>: append-only versus </a:t>
            </a:r>
            <a:r>
              <a:rPr lang="en-US" dirty="0">
                <a:solidFill>
                  <a:srgbClr val="FF0000"/>
                </a:solidFill>
              </a:rPr>
              <a:t>true update </a:t>
            </a:r>
            <a:r>
              <a:rPr lang="en-US" dirty="0"/>
              <a:t>workloads</a:t>
            </a:r>
          </a:p>
          <a:p>
            <a:pPr>
              <a:lnSpc>
                <a:spcPct val="120000"/>
              </a:lnSpc>
            </a:pPr>
            <a:r>
              <a:rPr lang="en-US" dirty="0">
                <a:solidFill>
                  <a:srgbClr val="FF0000"/>
                </a:solidFill>
              </a:rPr>
              <a:t>Index</a:t>
            </a:r>
            <a:r>
              <a:rPr lang="en-US" dirty="0"/>
              <a:t> maintenance overheads of versioning data </a:t>
            </a:r>
          </a:p>
          <a:p>
            <a:pPr>
              <a:lnSpc>
                <a:spcPct val="120000"/>
              </a:lnSpc>
            </a:pPr>
            <a:r>
              <a:rPr lang="en-US" dirty="0"/>
              <a:t>Strict </a:t>
            </a:r>
            <a:r>
              <a:rPr lang="en-US" dirty="0">
                <a:solidFill>
                  <a:srgbClr val="FF0000"/>
                </a:solidFill>
              </a:rPr>
              <a:t>consistency</a:t>
            </a:r>
            <a:r>
              <a:rPr lang="en-US" dirty="0"/>
              <a:t> versus conflicting updates: a function of need for </a:t>
            </a:r>
            <a:r>
              <a:rPr lang="en-US" dirty="0">
                <a:solidFill>
                  <a:srgbClr val="FF0000"/>
                </a:solidFill>
              </a:rPr>
              <a:t>multi-data center </a:t>
            </a:r>
            <a:r>
              <a:rPr lang="en-US" dirty="0"/>
              <a:t>configurations (globally distributed operations versus only localized operations)</a:t>
            </a:r>
          </a:p>
          <a:p>
            <a:pPr>
              <a:lnSpc>
                <a:spcPct val="120000"/>
              </a:lnSpc>
            </a:pPr>
            <a:r>
              <a:rPr lang="en-US" dirty="0"/>
              <a:t>Additional complications of </a:t>
            </a:r>
            <a:r>
              <a:rPr lang="en-US" dirty="0">
                <a:solidFill>
                  <a:srgbClr val="FF0000"/>
                </a:solidFill>
              </a:rPr>
              <a:t>public cloud</a:t>
            </a:r>
          </a:p>
          <a:p>
            <a:pPr>
              <a:lnSpc>
                <a:spcPct val="120000"/>
              </a:lnSpc>
            </a:pPr>
            <a:r>
              <a:rPr lang="en-US" dirty="0">
                <a:solidFill>
                  <a:srgbClr val="FF0000"/>
                </a:solidFill>
              </a:rPr>
              <a:t>Scaling</a:t>
            </a:r>
            <a:r>
              <a:rPr lang="en-US" dirty="0"/>
              <a:t> challenges with addition and deletion of nodes </a:t>
            </a:r>
          </a:p>
          <a:p>
            <a:pPr>
              <a:lnSpc>
                <a:spcPct val="120000"/>
              </a:lnSpc>
            </a:pPr>
            <a:r>
              <a:rPr lang="en-US" dirty="0"/>
              <a:t>Pains stemming from “brain-dead” but currently very popular file systems like HDFS!</a:t>
            </a:r>
          </a:p>
          <a:p>
            <a:pPr>
              <a:lnSpc>
                <a:spcPct val="120000"/>
              </a:lnSpc>
            </a:pPr>
            <a:r>
              <a:rPr lang="en-US" dirty="0"/>
              <a:t>Supporting recent as well as </a:t>
            </a:r>
            <a:r>
              <a:rPr lang="en-US" dirty="0">
                <a:solidFill>
                  <a:srgbClr val="FF0000"/>
                </a:solidFill>
              </a:rPr>
              <a:t>historical</a:t>
            </a:r>
            <a:r>
              <a:rPr lang="en-US" dirty="0"/>
              <a:t> </a:t>
            </a:r>
            <a:r>
              <a:rPr lang="en-US" dirty="0">
                <a:solidFill>
                  <a:srgbClr val="FF0000"/>
                </a:solidFill>
              </a:rPr>
              <a:t>data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326000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00539F-EED0-4E86-8B32-59C041FD05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Traditional DBMS Architecture</a:t>
            </a:r>
          </a:p>
        </p:txBody>
      </p:sp>
      <p:pic>
        <p:nvPicPr>
          <p:cNvPr id="1026" name="Picture 2" descr="Lightbox">
            <a:extLst>
              <a:ext uri="{FF2B5EF4-FFF2-40B4-BE49-F238E27FC236}">
                <a16:creationId xmlns:a16="http://schemas.microsoft.com/office/drawing/2014/main" id="{62965C1C-0583-4699-8661-F9837AF26A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7449" y="1517715"/>
            <a:ext cx="5746991" cy="4819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EB85CE9-2B06-4CF7-AD6F-6147DD1C1374}"/>
              </a:ext>
            </a:extLst>
          </p:cNvPr>
          <p:cNvSpPr txBox="1"/>
          <p:nvPr/>
        </p:nvSpPr>
        <p:spPr>
          <a:xfrm rot="16200000">
            <a:off x="8060301" y="3290500"/>
            <a:ext cx="59886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</a:rPr>
              <a:t>Source</a:t>
            </a:r>
            <a:r>
              <a:rPr lang="en-US" sz="1200" dirty="0"/>
              <a:t>: </a:t>
            </a:r>
            <a:r>
              <a:rPr lang="en-US" sz="1200" dirty="0">
                <a:solidFill>
                  <a:srgbClr val="00B050"/>
                </a:solidFill>
                <a:hlinkClick r:id="rId3"/>
              </a:rPr>
              <a:t>https://www.geeksforgeeks.org/structure-of-database-management-system/</a:t>
            </a:r>
            <a:r>
              <a:rPr lang="en-US" sz="1200" dirty="0">
                <a:solidFill>
                  <a:srgbClr val="00B05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778311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7DED9A-EFC0-433E-A66E-F69E5A4516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03060"/>
            <a:ext cx="9844481" cy="549275"/>
          </a:xfrm>
        </p:spPr>
        <p:txBody>
          <a:bodyPr/>
          <a:lstStyle/>
          <a:p>
            <a:r>
              <a:rPr lang="en-US" dirty="0"/>
              <a:t>Traditional Parallel Database Architectures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47B13B7-B8AC-4881-A68A-672F7102E034}"/>
              </a:ext>
            </a:extLst>
          </p:cNvPr>
          <p:cNvSpPr txBox="1"/>
          <p:nvPr/>
        </p:nvSpPr>
        <p:spPr>
          <a:xfrm>
            <a:off x="792619" y="6201051"/>
            <a:ext cx="661270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Source: </a:t>
            </a:r>
            <a:r>
              <a:rPr lang="en-US" sz="1200" dirty="0">
                <a:solidFill>
                  <a:srgbClr val="00B050"/>
                </a:solidFill>
              </a:rPr>
              <a:t>DB2 for z/OS: Data Sharing in a Nutshell, IBM Redbook SG24-7322-00, October 2006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3C568FB-8A84-49E2-831A-0DED806B81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1493" y="1134970"/>
            <a:ext cx="6181732" cy="4958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93308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25FF9C-1085-9AAE-AA76-384A0DE55B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History &amp; Features of SD DBMSs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651B11-E4DA-25E6-EBB2-AA833DC7CA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0544" y="1377350"/>
            <a:ext cx="11110912" cy="2637256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Decades-old</a:t>
            </a:r>
            <a:r>
              <a:rPr lang="en-US" dirty="0"/>
              <a:t> technology: IBM IMS, DEC </a:t>
            </a:r>
            <a:r>
              <a:rPr lang="en-US" dirty="0" err="1"/>
              <a:t>Rdb</a:t>
            </a:r>
            <a:r>
              <a:rPr lang="en-US" dirty="0"/>
              <a:t>, Oracle OPS/RAC, </a:t>
            </a:r>
            <a:r>
              <a:rPr lang="en-US" dirty="0">
                <a:solidFill>
                  <a:srgbClr val="FF0000"/>
                </a:solidFill>
              </a:rPr>
              <a:t>IBM Parallel Sysplex DB2 Z</a:t>
            </a:r>
            <a:r>
              <a:rPr lang="en-US" dirty="0"/>
              <a:t> &amp; later DB2 LUW, Japanese Computer Companies</a:t>
            </a:r>
          </a:p>
          <a:p>
            <a:r>
              <a:rPr lang="en-US" dirty="0"/>
              <a:t>I worked on it in </a:t>
            </a:r>
            <a:r>
              <a:rPr lang="en-US" dirty="0">
                <a:solidFill>
                  <a:srgbClr val="FF0000"/>
                </a:solidFill>
              </a:rPr>
              <a:t>late 1980s &amp; 1990s</a:t>
            </a:r>
            <a:r>
              <a:rPr lang="en-US" dirty="0"/>
              <a:t>! 2-way </a:t>
            </a:r>
            <a:r>
              <a:rPr lang="en-US" dirty="0">
                <a:solidFill>
                  <a:srgbClr val="FF0000"/>
                </a:solidFill>
              </a:rPr>
              <a:t>R-W sharing </a:t>
            </a:r>
            <a:r>
              <a:rPr lang="en-US" dirty="0"/>
              <a:t>in IMS in 1980s</a:t>
            </a:r>
          </a:p>
          <a:p>
            <a:r>
              <a:rPr lang="en-US" dirty="0"/>
              <a:t>DBMS researchers like Gray, DeWitt, … not in favor of it – </a:t>
            </a:r>
            <a:br>
              <a:rPr lang="en-US" dirty="0"/>
            </a:br>
            <a:r>
              <a:rPr lang="en-US" dirty="0"/>
              <a:t>preferred SN systems like Teradata, Tandem Nonstop SQL, … </a:t>
            </a:r>
            <a:br>
              <a:rPr lang="en-US" dirty="0"/>
            </a:br>
            <a:endParaRPr lang="en-US" dirty="0"/>
          </a:p>
          <a:p>
            <a:pPr marL="0" indent="0">
              <a:buNone/>
            </a:pPr>
            <a:r>
              <a:rPr lang="en-US" b="1" dirty="0"/>
              <a:t>SD Features</a:t>
            </a:r>
          </a:p>
          <a:p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E55C1BC-0B15-D859-DAF7-BCB813D272B9}"/>
              </a:ext>
            </a:extLst>
          </p:cNvPr>
          <p:cNvSpPr txBox="1">
            <a:spLocks/>
          </p:cNvSpPr>
          <p:nvPr/>
        </p:nvSpPr>
        <p:spPr>
          <a:xfrm>
            <a:off x="609600" y="4014606"/>
            <a:ext cx="8266981" cy="23147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Global &amp; Hierarchical locking </a:t>
            </a:r>
          </a:p>
          <a:p>
            <a:r>
              <a:rPr lang="en-US" dirty="0"/>
              <a:t>Lock caching and retention</a:t>
            </a:r>
          </a:p>
          <a:p>
            <a:r>
              <a:rPr lang="en-US" dirty="0"/>
              <a:t>Buffer coherency across N-way R-W sharing nodes</a:t>
            </a:r>
          </a:p>
          <a:p>
            <a:r>
              <a:rPr lang="en-US" dirty="0"/>
              <a:t>Efficient inter-node page transfers </a:t>
            </a:r>
          </a:p>
          <a:p>
            <a:r>
              <a:rPr lang="en-US" dirty="0"/>
              <a:t>Single node recovery &amp; Multi-node recovery </a:t>
            </a:r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02A9A64-3807-5575-B56F-59CD61AAF07A}"/>
              </a:ext>
            </a:extLst>
          </p:cNvPr>
          <p:cNvSpPr txBox="1"/>
          <p:nvPr/>
        </p:nvSpPr>
        <p:spPr>
          <a:xfrm>
            <a:off x="9015222" y="5953395"/>
            <a:ext cx="223330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rgbClr val="FF0000"/>
                </a:solidFill>
              </a:rPr>
              <a:t>Source: </a:t>
            </a:r>
            <a:r>
              <a:rPr lang="en-US" sz="1050" dirty="0">
                <a:solidFill>
                  <a:srgbClr val="FF0000"/>
                </a:solidFill>
                <a:hlinkClick r:id="rId2"/>
              </a:rPr>
              <a:t>https://bit.ly/RepHis</a:t>
            </a:r>
            <a:r>
              <a:rPr lang="en-US" sz="1050" dirty="0"/>
              <a:t>,</a:t>
            </a:r>
            <a:r>
              <a:rPr lang="en-US" sz="1050" dirty="0">
                <a:solidFill>
                  <a:srgbClr val="FF0000"/>
                </a:solidFill>
              </a:rPr>
              <a:t> </a:t>
            </a:r>
            <a:r>
              <a:rPr lang="en-US" sz="1050" dirty="0"/>
              <a:t>IBM</a:t>
            </a:r>
            <a:r>
              <a:rPr lang="en-US" sz="1050" dirty="0">
                <a:solidFill>
                  <a:srgbClr val="FF0000"/>
                </a:solidFill>
              </a:rPr>
              <a:t> 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19857701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A92D31-B06C-448A-84C9-AD01B640BB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Traditional Distributed Databases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683137-651A-4022-9F8F-BE736F717B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531786"/>
            <a:ext cx="11299371" cy="471487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dirty="0"/>
              <a:t>Have been worked on for 5 decades </a:t>
            </a:r>
          </a:p>
          <a:p>
            <a:pPr>
              <a:lnSpc>
                <a:spcPct val="100000"/>
              </a:lnSpc>
            </a:pPr>
            <a:r>
              <a:rPr lang="en-US" dirty="0"/>
              <a:t>My first project at IBM Research in 1982 was </a:t>
            </a:r>
            <a:r>
              <a:rPr lang="en-US" b="1" dirty="0">
                <a:solidFill>
                  <a:srgbClr val="00B050"/>
                </a:solidFill>
              </a:rPr>
              <a:t>R*</a:t>
            </a:r>
            <a:r>
              <a:rPr lang="en-US" dirty="0"/>
              <a:t>, the distributed version of System R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Invented two-phase commit variations like Presumed Abort (PA) and Presumed Commit (PC)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Distributed query processing and optimization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Snapshots – aka materialized views in a distributed context </a:t>
            </a:r>
          </a:p>
          <a:p>
            <a:pPr>
              <a:lnSpc>
                <a:spcPct val="100000"/>
              </a:lnSpc>
            </a:pPr>
            <a:r>
              <a:rPr lang="en-US" dirty="0"/>
              <a:t>Replication – synchronous, asynchronous </a:t>
            </a:r>
          </a:p>
          <a:p>
            <a:pPr>
              <a:lnSpc>
                <a:spcPct val="100000"/>
              </a:lnSpc>
            </a:pPr>
            <a:r>
              <a:rPr lang="en-US" dirty="0"/>
              <a:t>Evolution from homogeneous database nodes to heterogeneous nodes – heterogeneous databases – global and local optimizations</a:t>
            </a:r>
          </a:p>
          <a:p>
            <a:pPr>
              <a:lnSpc>
                <a:spcPct val="100000"/>
              </a:lnSpc>
            </a:pPr>
            <a:r>
              <a:rPr lang="en-US" dirty="0"/>
              <a:t>Data partitioning – horizontal and vertical </a:t>
            </a:r>
          </a:p>
          <a:p>
            <a:pPr>
              <a:lnSpc>
                <a:spcPct val="100000"/>
              </a:lnSpc>
            </a:pPr>
            <a:r>
              <a:rPr lang="en-US" dirty="0"/>
              <a:t>Failure models – Byzantine failures included or not </a:t>
            </a:r>
          </a:p>
          <a:p>
            <a:pPr>
              <a:lnSpc>
                <a:spcPct val="100000"/>
              </a:lnSpc>
            </a:pPr>
            <a:r>
              <a:rPr lang="en-US" dirty="0"/>
              <a:t>Node autonomy considerations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377625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itle 1"/>
          <p:cNvSpPr>
            <a:spLocks noGrp="1"/>
          </p:cNvSpPr>
          <p:nvPr>
            <p:ph type="title"/>
          </p:nvPr>
        </p:nvSpPr>
        <p:spPr>
          <a:xfrm>
            <a:off x="152400" y="611344"/>
            <a:ext cx="11415712" cy="549275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dirty="0"/>
              <a:t>Traditional Database Replication</a:t>
            </a:r>
          </a:p>
        </p:txBody>
      </p:sp>
      <p:sp>
        <p:nvSpPr>
          <p:cNvPr id="73731" name="Content Placeholder 2"/>
          <p:cNvSpPr>
            <a:spLocks noGrp="1"/>
          </p:cNvSpPr>
          <p:nvPr>
            <p:ph idx="1"/>
          </p:nvPr>
        </p:nvSpPr>
        <p:spPr>
          <a:xfrm>
            <a:off x="360218" y="1371600"/>
            <a:ext cx="10688782" cy="4390846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Aft>
                <a:spcPts val="300"/>
              </a:spcAft>
            </a:pPr>
            <a:r>
              <a:rPr lang="en-US" altLang="en-US" dirty="0"/>
              <a:t>Primary </a:t>
            </a:r>
            <a:r>
              <a:rPr lang="en-US" altLang="en-US" dirty="0">
                <a:solidFill>
                  <a:srgbClr val="FF0000"/>
                </a:solidFill>
              </a:rPr>
              <a:t>log replay </a:t>
            </a:r>
            <a:r>
              <a:rPr lang="en-US" altLang="en-US" dirty="0"/>
              <a:t>at replica – homogeneous systems with full DB replicas, typically done for disaster recovery (DR) backup</a:t>
            </a:r>
          </a:p>
          <a:p>
            <a:pPr>
              <a:lnSpc>
                <a:spcPct val="100000"/>
              </a:lnSpc>
              <a:spcAft>
                <a:spcPts val="300"/>
              </a:spcAft>
            </a:pPr>
            <a:r>
              <a:rPr lang="en-US" altLang="en-US" dirty="0"/>
              <a:t>Log </a:t>
            </a:r>
            <a:r>
              <a:rPr lang="en-US" altLang="en-US" dirty="0">
                <a:solidFill>
                  <a:srgbClr val="00B050"/>
                </a:solidFill>
              </a:rPr>
              <a:t>capture</a:t>
            </a:r>
            <a:r>
              <a:rPr lang="en-US" altLang="en-US" dirty="0"/>
              <a:t> </a:t>
            </a:r>
            <a:r>
              <a:rPr lang="en-US" altLang="en-US" dirty="0">
                <a:solidFill>
                  <a:srgbClr val="FF0000"/>
                </a:solidFill>
              </a:rPr>
              <a:t>generates DML statements from what is logged </a:t>
            </a:r>
            <a:r>
              <a:rPr lang="en-US" altLang="en-US" dirty="0"/>
              <a:t>and </a:t>
            </a:r>
            <a:r>
              <a:rPr lang="en-US" altLang="en-US" dirty="0">
                <a:solidFill>
                  <a:srgbClr val="00B050"/>
                </a:solidFill>
              </a:rPr>
              <a:t>apply</a:t>
            </a:r>
            <a:r>
              <a:rPr lang="en-US" altLang="en-US" dirty="0"/>
              <a:t> executes those statements (e.g., IBM Q Replication)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lang="en-US" altLang="en-US" dirty="0"/>
              <a:t>Can handle non-determinism and partial replicas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lang="en-US" altLang="en-US" dirty="0"/>
              <a:t>Requires dependency analysis to leverage parallelism at apply time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lang="en-US" altLang="en-US" sz="1400" dirty="0">
                <a:hlinkClick r:id="rId2"/>
              </a:rPr>
              <a:t>https://www.ibm.com/developerworks/data/roadmaps/qrepl-roadmap.html</a:t>
            </a:r>
            <a:endParaRPr lang="en-US" altLang="en-US" dirty="0"/>
          </a:p>
          <a:p>
            <a:pPr>
              <a:lnSpc>
                <a:spcPct val="100000"/>
              </a:lnSpc>
              <a:spcAft>
                <a:spcPts val="300"/>
              </a:spcAft>
            </a:pPr>
            <a:r>
              <a:rPr lang="en-US" altLang="en-US" dirty="0"/>
              <a:t>Capture DML statements </a:t>
            </a:r>
            <a:r>
              <a:rPr lang="en-US" altLang="en-US" dirty="0">
                <a:solidFill>
                  <a:srgbClr val="FF0000"/>
                </a:solidFill>
              </a:rPr>
              <a:t>as issued by application </a:t>
            </a:r>
            <a:r>
              <a:rPr lang="en-US" altLang="en-US" dirty="0"/>
              <a:t>and re-execute them at replica (e.g., H-Store/</a:t>
            </a:r>
            <a:r>
              <a:rPr lang="en-US" altLang="en-US" dirty="0" err="1"/>
              <a:t>VoltDB</a:t>
            </a:r>
            <a:r>
              <a:rPr lang="en-US" altLang="en-US" dirty="0"/>
              <a:t>)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lang="en-US" altLang="en-US" dirty="0"/>
              <a:t>Cannot handle non-determinism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lang="en-US" altLang="en-US" dirty="0"/>
              <a:t>Typically, serial execution of transactions</a:t>
            </a:r>
          </a:p>
        </p:txBody>
      </p:sp>
    </p:spTree>
    <p:extLst>
      <p:ext uri="{BB962C8B-B14F-4D97-AF65-F5344CB8AC3E}">
        <p14:creationId xmlns:p14="http://schemas.microsoft.com/office/powerpoint/2010/main" val="364941976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54ED1F-9968-448A-9490-2D4DADD799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862" y="558541"/>
            <a:ext cx="11110912" cy="549275"/>
          </a:xfrm>
        </p:spPr>
        <p:txBody>
          <a:bodyPr/>
          <a:lstStyle/>
          <a:p>
            <a:r>
              <a:rPr lang="en-US" dirty="0"/>
              <a:t>Distributed SQL Databases Comparison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1BB2D02-3882-45E3-9813-2542BDA3E59E}"/>
              </a:ext>
            </a:extLst>
          </p:cNvPr>
          <p:cNvSpPr txBox="1"/>
          <p:nvPr/>
        </p:nvSpPr>
        <p:spPr>
          <a:xfrm>
            <a:off x="9015222" y="5953395"/>
            <a:ext cx="292580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rgbClr val="FF0000"/>
                </a:solidFill>
              </a:rPr>
              <a:t>Source: </a:t>
            </a:r>
            <a:r>
              <a:rPr lang="en-US" sz="1050" dirty="0">
                <a:solidFill>
                  <a:srgbClr val="FF0000"/>
                </a:solidFill>
                <a:hlinkClick r:id="rId2"/>
              </a:rPr>
              <a:t>http://bit.ly/3t3rBDa</a:t>
            </a:r>
            <a:r>
              <a:rPr lang="en-US" sz="1050" dirty="0">
                <a:solidFill>
                  <a:srgbClr val="FF0000"/>
                </a:solidFill>
              </a:rPr>
              <a:t> </a:t>
            </a:r>
            <a:r>
              <a:rPr lang="en-US" sz="1050" dirty="0" err="1"/>
              <a:t>Yugabyte</a:t>
            </a:r>
            <a:r>
              <a:rPr lang="en-US" sz="1050" dirty="0"/>
              <a:t>, 1/2021</a:t>
            </a:r>
          </a:p>
        </p:txBody>
      </p:sp>
      <p:pic>
        <p:nvPicPr>
          <p:cNvPr id="5" name="Picture 4" descr="Table&#10;&#10;Description automatically generated">
            <a:extLst>
              <a:ext uri="{FF2B5EF4-FFF2-40B4-BE49-F238E27FC236}">
                <a16:creationId xmlns:a16="http://schemas.microsoft.com/office/drawing/2014/main" id="{A78F4B6F-E89A-41D1-B98B-EA2528AC08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7653" y="1316979"/>
            <a:ext cx="6774285" cy="4873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800773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54ED1F-9968-448A-9490-2D4DADD799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862" y="558541"/>
            <a:ext cx="11110912" cy="549275"/>
          </a:xfrm>
        </p:spPr>
        <p:txBody>
          <a:bodyPr/>
          <a:lstStyle/>
          <a:p>
            <a:r>
              <a:rPr lang="en-US" dirty="0"/>
              <a:t>Distributed NoSQL Databases Comparison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1BB2D02-3882-45E3-9813-2542BDA3E59E}"/>
              </a:ext>
            </a:extLst>
          </p:cNvPr>
          <p:cNvSpPr txBox="1"/>
          <p:nvPr/>
        </p:nvSpPr>
        <p:spPr>
          <a:xfrm>
            <a:off x="9015222" y="5953395"/>
            <a:ext cx="292580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rgbClr val="FF0000"/>
                </a:solidFill>
              </a:rPr>
              <a:t>Source: </a:t>
            </a:r>
            <a:r>
              <a:rPr lang="en-US" sz="1050" dirty="0">
                <a:solidFill>
                  <a:srgbClr val="FF0000"/>
                </a:solidFill>
                <a:hlinkClick r:id="rId2"/>
              </a:rPr>
              <a:t>http://bit.ly/3t3rBDa</a:t>
            </a:r>
            <a:r>
              <a:rPr lang="en-US" sz="1050" dirty="0">
                <a:solidFill>
                  <a:srgbClr val="FF0000"/>
                </a:solidFill>
              </a:rPr>
              <a:t> </a:t>
            </a:r>
            <a:r>
              <a:rPr lang="en-US" sz="1050" dirty="0" err="1"/>
              <a:t>Yugabyte</a:t>
            </a:r>
            <a:r>
              <a:rPr lang="en-US" sz="1050" dirty="0"/>
              <a:t>, 1/2021</a:t>
            </a:r>
          </a:p>
        </p:txBody>
      </p:sp>
      <p:pic>
        <p:nvPicPr>
          <p:cNvPr id="4" name="Picture 3" descr="Table, calendar&#10;&#10;Description automatically generated">
            <a:extLst>
              <a:ext uri="{FF2B5EF4-FFF2-40B4-BE49-F238E27FC236}">
                <a16:creationId xmlns:a16="http://schemas.microsoft.com/office/drawing/2014/main" id="{9E2FE9F9-7893-492F-89D7-A1CC210823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1297" y="1246840"/>
            <a:ext cx="6815504" cy="5052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046668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3" name="Rectangle 2"/>
          <p:cNvSpPr>
            <a:spLocks noGrp="1" noChangeArrowheads="1"/>
          </p:cNvSpPr>
          <p:nvPr>
            <p:ph type="title"/>
          </p:nvPr>
        </p:nvSpPr>
        <p:spPr>
          <a:xfrm>
            <a:off x="416519" y="457205"/>
            <a:ext cx="10111663" cy="498475"/>
          </a:xfrm>
          <a:noFill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dirty="0"/>
              <a:t>Seattle 2018 DB Meeting </a:t>
            </a:r>
            <a:r>
              <a:rPr lang="en-US" sz="1800" dirty="0">
                <a:solidFill>
                  <a:srgbClr val="FF0000"/>
                </a:solidFill>
              </a:rPr>
              <a:t>(http://bit.ly/DBseat)</a:t>
            </a:r>
            <a:endParaRPr lang="en-US" altLang="en-US" dirty="0">
              <a:solidFill>
                <a:srgbClr val="FF0000"/>
              </a:solidFill>
            </a:endParaRPr>
          </a:p>
        </p:txBody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16520" y="955680"/>
            <a:ext cx="11234374" cy="5547862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60000"/>
              </a:lnSpc>
              <a:buNone/>
            </a:pPr>
            <a:r>
              <a:rPr lang="en-US" altLang="en-US" sz="2400" dirty="0">
                <a:solidFill>
                  <a:srgbClr val="00B050"/>
                </a:solidFill>
              </a:rPr>
              <a:t>Material from </a:t>
            </a:r>
            <a:r>
              <a:rPr lang="en-US" sz="2400" dirty="0">
                <a:solidFill>
                  <a:srgbClr val="00B050"/>
                </a:solidFill>
              </a:rPr>
              <a:t>Working Group Report on Cloud Data Services</a:t>
            </a:r>
            <a:br>
              <a:rPr lang="en-US" sz="1800" dirty="0"/>
            </a:br>
            <a:r>
              <a:rPr lang="en-US" sz="1800" dirty="0">
                <a:solidFill>
                  <a:schemeClr val="accent1"/>
                </a:solidFill>
              </a:rPr>
              <a:t>Chairs: </a:t>
            </a:r>
            <a:r>
              <a:rPr lang="en-US" sz="1800" dirty="0" err="1">
                <a:solidFill>
                  <a:schemeClr val="accent1"/>
                </a:solidFill>
              </a:rPr>
              <a:t>Sailesh</a:t>
            </a:r>
            <a:r>
              <a:rPr lang="en-US" sz="1800" dirty="0">
                <a:solidFill>
                  <a:schemeClr val="accent1"/>
                </a:solidFill>
              </a:rPr>
              <a:t> Krishnamurthy and Fatma Ozcan</a:t>
            </a:r>
            <a:endParaRPr lang="en-US" sz="1800" dirty="0">
              <a:solidFill>
                <a:srgbClr val="FF0000"/>
              </a:solidFill>
            </a:endParaRPr>
          </a:p>
          <a:p>
            <a:pPr>
              <a:lnSpc>
                <a:spcPct val="120000"/>
              </a:lnSpc>
            </a:pPr>
            <a:r>
              <a:rPr lang="en-US" dirty="0"/>
              <a:t>Multitenancy</a:t>
            </a:r>
          </a:p>
          <a:p>
            <a:pPr>
              <a:lnSpc>
                <a:spcPct val="120000"/>
              </a:lnSpc>
            </a:pPr>
            <a:r>
              <a:rPr lang="en-US" dirty="0"/>
              <a:t>Serverless, PaaS, auto-scaling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Serverless: Allows one to code without thinking about hardware/network configuration</a:t>
            </a:r>
          </a:p>
          <a:p>
            <a:pPr>
              <a:lnSpc>
                <a:spcPct val="120000"/>
              </a:lnSpc>
            </a:pPr>
            <a:r>
              <a:rPr lang="en-US" dirty="0"/>
              <a:t>Hybrid cloud </a:t>
            </a:r>
          </a:p>
          <a:p>
            <a:pPr>
              <a:lnSpc>
                <a:spcPct val="120000"/>
              </a:lnSpc>
            </a:pPr>
            <a:r>
              <a:rPr lang="en-US" dirty="0"/>
              <a:t>Implications of cloud for database engine architectures (</a:t>
            </a:r>
            <a:r>
              <a:rPr lang="en-US" b="1" dirty="0">
                <a:solidFill>
                  <a:srgbClr val="FF0000"/>
                </a:solidFill>
              </a:rPr>
              <a:t>DBaaS</a:t>
            </a:r>
            <a:r>
              <a:rPr lang="en-US" dirty="0"/>
              <a:t>)</a:t>
            </a:r>
          </a:p>
          <a:p>
            <a:pPr>
              <a:lnSpc>
                <a:spcPct val="120000"/>
              </a:lnSpc>
            </a:pPr>
            <a:r>
              <a:rPr lang="en-US" dirty="0"/>
              <a:t>Auto-tuning and usability </a:t>
            </a:r>
          </a:p>
          <a:p>
            <a:pPr>
              <a:lnSpc>
                <a:spcPct val="120000"/>
              </a:lnSpc>
            </a:pPr>
            <a:r>
              <a:rPr lang="en-US" dirty="0"/>
              <a:t>Open source: Lack of a good </a:t>
            </a:r>
            <a:r>
              <a:rPr lang="en-US" b="1" dirty="0"/>
              <a:t>open source </a:t>
            </a:r>
            <a:r>
              <a:rPr lang="en-US" dirty="0"/>
              <a:t>distributed OLTP DBMS</a:t>
            </a:r>
          </a:p>
          <a:p>
            <a:pPr>
              <a:lnSpc>
                <a:spcPct val="120000"/>
              </a:lnSpc>
            </a:pPr>
            <a:r>
              <a:rPr lang="en-US" dirty="0"/>
              <a:t>Migrating apps from on-prem to cloud easily</a:t>
            </a:r>
          </a:p>
          <a:p>
            <a:pPr>
              <a:lnSpc>
                <a:spcPct val="120000"/>
              </a:lnSpc>
            </a:pPr>
            <a:r>
              <a:rPr lang="en-US" dirty="0"/>
              <a:t>Data sovereignty </a:t>
            </a:r>
          </a:p>
          <a:p>
            <a:pPr>
              <a:lnSpc>
                <a:spcPct val="120000"/>
              </a:lnSpc>
            </a:pPr>
            <a:r>
              <a:rPr lang="en-US" dirty="0"/>
              <a:t>What happens when storage/memory hierarchy becomes deep? </a:t>
            </a:r>
            <a:br>
              <a:rPr lang="en-US" dirty="0"/>
            </a:br>
            <a:r>
              <a:rPr lang="en-US" dirty="0"/>
              <a:t>{block storage - object storage (S3) - cold storage (glacier) }</a:t>
            </a:r>
            <a:endParaRPr lang="en-US" altLang="en-US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375EE6-5101-4880-A103-5665F06D16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Users Want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1D6B0D-9271-4D2B-9C50-C08559DDC1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510301"/>
            <a:ext cx="11306710" cy="4666662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Performance and </a:t>
            </a:r>
            <a:r>
              <a:rPr lang="en-US" dirty="0">
                <a:solidFill>
                  <a:srgbClr val="FF0000"/>
                </a:solidFill>
              </a:rPr>
              <a:t>predictable costs </a:t>
            </a:r>
            <a:r>
              <a:rPr lang="en-US" dirty="0"/>
              <a:t>without complex knobs or complicated system sizing</a:t>
            </a:r>
          </a:p>
          <a:p>
            <a:pPr>
              <a:lnSpc>
                <a:spcPct val="100000"/>
              </a:lnSpc>
            </a:pPr>
            <a:r>
              <a:rPr lang="en-US" dirty="0">
                <a:solidFill>
                  <a:srgbClr val="FF0000"/>
                </a:solidFill>
              </a:rPr>
              <a:t>Pay-per-use</a:t>
            </a:r>
            <a:r>
              <a:rPr lang="en-US" dirty="0"/>
              <a:t> pricing models as opposed to pricing based on pre-provisioned limits</a:t>
            </a:r>
          </a:p>
          <a:p>
            <a:pPr>
              <a:lnSpc>
                <a:spcPct val="100000"/>
              </a:lnSpc>
            </a:pPr>
            <a:r>
              <a:rPr lang="en-US" dirty="0">
                <a:solidFill>
                  <a:srgbClr val="FF0000"/>
                </a:solidFill>
              </a:rPr>
              <a:t>Auto-scaling</a:t>
            </a:r>
            <a:r>
              <a:rPr lang="en-US" dirty="0"/>
              <a:t> service capacity based on dynamic needs</a:t>
            </a:r>
          </a:p>
          <a:p>
            <a:pPr>
              <a:lnSpc>
                <a:spcPct val="100000"/>
              </a:lnSpc>
            </a:pPr>
            <a:r>
              <a:rPr lang="en-US" dirty="0"/>
              <a:t>Supporting </a:t>
            </a:r>
            <a:r>
              <a:rPr lang="en-US" dirty="0">
                <a:solidFill>
                  <a:srgbClr val="FF0000"/>
                </a:solidFill>
              </a:rPr>
              <a:t>multitenant</a:t>
            </a:r>
            <a:r>
              <a:rPr lang="en-US" dirty="0"/>
              <a:t> SaaS applications</a:t>
            </a:r>
          </a:p>
          <a:p>
            <a:pPr>
              <a:lnSpc>
                <a:spcPct val="100000"/>
              </a:lnSpc>
            </a:pPr>
            <a:r>
              <a:rPr lang="en-US" dirty="0"/>
              <a:t>State management for new idioms like </a:t>
            </a:r>
            <a:r>
              <a:rPr lang="en-US" dirty="0">
                <a:solidFill>
                  <a:srgbClr val="FF0000"/>
                </a:solidFill>
              </a:rPr>
              <a:t>Serverless</a:t>
            </a:r>
            <a:r>
              <a:rPr lang="en-US" dirty="0"/>
              <a:t> and </a:t>
            </a:r>
            <a:r>
              <a:rPr lang="en-US" dirty="0">
                <a:solidFill>
                  <a:srgbClr val="FF0000"/>
                </a:solidFill>
              </a:rPr>
              <a:t>Functions-as-a-Service</a:t>
            </a:r>
          </a:p>
          <a:p>
            <a:pPr>
              <a:lnSpc>
                <a:spcPct val="100000"/>
              </a:lnSpc>
            </a:pPr>
            <a:r>
              <a:rPr lang="en-US" dirty="0"/>
              <a:t>Applications that operate across multiple nodes, multiple datacenters (</a:t>
            </a:r>
            <a:r>
              <a:rPr lang="en-US" dirty="0">
                <a:solidFill>
                  <a:srgbClr val="FF0000"/>
                </a:solidFill>
              </a:rPr>
              <a:t>regionalized</a:t>
            </a:r>
            <a:r>
              <a:rPr lang="en-US" dirty="0"/>
              <a:t>), multiple regions (</a:t>
            </a:r>
            <a:r>
              <a:rPr lang="en-US" dirty="0">
                <a:solidFill>
                  <a:srgbClr val="FF0000"/>
                </a:solidFill>
              </a:rPr>
              <a:t>globalized</a:t>
            </a:r>
            <a:r>
              <a:rPr lang="en-US" dirty="0"/>
              <a:t>)</a:t>
            </a:r>
          </a:p>
          <a:p>
            <a:pPr>
              <a:lnSpc>
                <a:spcPct val="100000"/>
              </a:lnSpc>
            </a:pPr>
            <a:r>
              <a:rPr lang="en-US" dirty="0"/>
              <a:t>Applications that operate across on-premise and multiple cloud services seamlessly (</a:t>
            </a:r>
            <a:r>
              <a:rPr lang="en-US" dirty="0">
                <a:solidFill>
                  <a:srgbClr val="FF0000"/>
                </a:solidFill>
              </a:rPr>
              <a:t>hybrid cloud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12179727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375EE6-5101-4880-A103-5665F06D16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27454"/>
            <a:ext cx="11110912" cy="549275"/>
          </a:xfrm>
        </p:spPr>
        <p:txBody>
          <a:bodyPr/>
          <a:lstStyle/>
          <a:p>
            <a:r>
              <a:rPr lang="en-US" dirty="0"/>
              <a:t>What Users Want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1D6B0D-9271-4D2B-9C50-C08559DDC1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76729"/>
            <a:ext cx="11110912" cy="5416537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  <a:spcBef>
                <a:spcPts val="1200"/>
              </a:spcBef>
            </a:pPr>
            <a:r>
              <a:rPr lang="en-US" dirty="0"/>
              <a:t>How can we use more ML/DL for auto-tuning cloud data services to </a:t>
            </a:r>
            <a:r>
              <a:rPr lang="en-US" dirty="0">
                <a:solidFill>
                  <a:srgbClr val="FF0000"/>
                </a:solidFill>
              </a:rPr>
              <a:t>eliminate DBAs</a:t>
            </a:r>
            <a:r>
              <a:rPr lang="en-US" dirty="0"/>
              <a:t>? Optimal data layout (sharding and partitioning decisions), data caching decisions (where and which data to cache), better query optimization, admission control, etc.</a:t>
            </a:r>
          </a:p>
          <a:p>
            <a:pPr>
              <a:lnSpc>
                <a:spcPct val="150000"/>
              </a:lnSpc>
              <a:spcBef>
                <a:spcPts val="1200"/>
              </a:spcBef>
            </a:pPr>
            <a:r>
              <a:rPr lang="en-US" dirty="0"/>
              <a:t>Is there a way to determine </a:t>
            </a:r>
            <a:r>
              <a:rPr lang="en-US" dirty="0">
                <a:solidFill>
                  <a:srgbClr val="FF0000"/>
                </a:solidFill>
              </a:rPr>
              <a:t>when it is beneficial to move to the cloud</a:t>
            </a:r>
            <a:r>
              <a:rPr lang="en-US" dirty="0"/>
              <a:t>? </a:t>
            </a:r>
            <a:br>
              <a:rPr lang="en-US" dirty="0"/>
            </a:br>
            <a:r>
              <a:rPr lang="en-US" dirty="0"/>
              <a:t>There is a distinction between cost of services vs cost to operate. </a:t>
            </a:r>
            <a:br>
              <a:rPr lang="en-US" dirty="0"/>
            </a:br>
            <a:r>
              <a:rPr lang="en-US" dirty="0"/>
              <a:t>Is this about cost of ownership, cost of startup, cost of burstiness/elasticity? </a:t>
            </a:r>
          </a:p>
          <a:p>
            <a:pPr>
              <a:lnSpc>
                <a:spcPct val="150000"/>
              </a:lnSpc>
              <a:spcBef>
                <a:spcPts val="1200"/>
              </a:spcBef>
            </a:pPr>
            <a:r>
              <a:rPr lang="en-US" dirty="0"/>
              <a:t>How can we run </a:t>
            </a:r>
            <a:r>
              <a:rPr lang="en-US" dirty="0">
                <a:solidFill>
                  <a:srgbClr val="FF0000"/>
                </a:solidFill>
              </a:rPr>
              <a:t>analytics workloads across data centers</a:t>
            </a:r>
            <a:r>
              <a:rPr lang="en-US" dirty="0"/>
              <a:t>? How about </a:t>
            </a:r>
            <a:r>
              <a:rPr lang="en-US" dirty="0">
                <a:solidFill>
                  <a:srgbClr val="FF0000"/>
                </a:solidFill>
              </a:rPr>
              <a:t>active-active OLTP across data centers</a:t>
            </a:r>
            <a:r>
              <a:rPr lang="en-US" dirty="0"/>
              <a:t>? Can we also enable </a:t>
            </a:r>
            <a:r>
              <a:rPr lang="en-US" dirty="0">
                <a:solidFill>
                  <a:srgbClr val="FF0000"/>
                </a:solidFill>
              </a:rPr>
              <a:t>HTAP</a:t>
            </a:r>
            <a:r>
              <a:rPr lang="en-US" dirty="0"/>
              <a:t>? </a:t>
            </a:r>
          </a:p>
          <a:p>
            <a:pPr>
              <a:lnSpc>
                <a:spcPct val="150000"/>
              </a:lnSpc>
              <a:spcBef>
                <a:spcPts val="1200"/>
              </a:spcBef>
            </a:pPr>
            <a:r>
              <a:rPr lang="en-US" dirty="0"/>
              <a:t>How do disaggregated storage and a rich storage hierarchy (including NVRAM) impact </a:t>
            </a:r>
            <a:r>
              <a:rPr lang="en-US" dirty="0">
                <a:solidFill>
                  <a:srgbClr val="FF0000"/>
                </a:solidFill>
              </a:rPr>
              <a:t>cloud data architecture</a:t>
            </a:r>
            <a:r>
              <a:rPr lang="en-US" dirty="0"/>
              <a:t>?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693585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CE49D2-91D2-4033-B041-385A676CB8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9241" y="478172"/>
            <a:ext cx="11298871" cy="681395"/>
          </a:xfrm>
        </p:spPr>
        <p:txBody>
          <a:bodyPr/>
          <a:lstStyle/>
          <a:p>
            <a:r>
              <a:rPr lang="en-US" dirty="0"/>
              <a:t>Some Cloud DBMSs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EF7F03-D5C6-4226-9538-A4D89BF023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9241" y="1189179"/>
            <a:ext cx="11653521" cy="5327612"/>
          </a:xfrm>
        </p:spPr>
        <p:txBody>
          <a:bodyPr/>
          <a:lstStyle/>
          <a:p>
            <a:r>
              <a:rPr lang="en-US" dirty="0"/>
              <a:t>Alibaba POLARDB &amp; POLARDB-X</a:t>
            </a:r>
          </a:p>
          <a:p>
            <a:r>
              <a:rPr lang="en-US" dirty="0"/>
              <a:t>Amazon Aurora</a:t>
            </a:r>
          </a:p>
          <a:p>
            <a:r>
              <a:rPr lang="en-US" dirty="0"/>
              <a:t>CockroachDB (CRDB)</a:t>
            </a:r>
          </a:p>
          <a:p>
            <a:r>
              <a:rPr lang="en-US" dirty="0" err="1"/>
              <a:t>FoundationDB</a:t>
            </a:r>
            <a:endParaRPr lang="en-US" dirty="0"/>
          </a:p>
          <a:p>
            <a:r>
              <a:rPr lang="en-US" dirty="0"/>
              <a:t>Google Spanner &amp; F1 </a:t>
            </a:r>
          </a:p>
          <a:p>
            <a:r>
              <a:rPr lang="en-US" dirty="0"/>
              <a:t>MariaDB</a:t>
            </a:r>
          </a:p>
          <a:p>
            <a:r>
              <a:rPr lang="en-US" dirty="0"/>
              <a:t>MongoDB</a:t>
            </a:r>
          </a:p>
          <a:p>
            <a:r>
              <a:rPr lang="en-US" dirty="0"/>
              <a:t>Snowflake</a:t>
            </a:r>
          </a:p>
          <a:p>
            <a:r>
              <a:rPr lang="en-US" dirty="0"/>
              <a:t>SQL DB Hyperscale (aka Microsoft Socrates) &amp; POLARIS</a:t>
            </a:r>
          </a:p>
          <a:p>
            <a:r>
              <a:rPr lang="en-US" dirty="0" err="1"/>
              <a:t>YugabyteDB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8024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59F8A6-BCF2-4CA0-B1AA-85D6F9D10C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290" y="523168"/>
            <a:ext cx="10089383" cy="670513"/>
          </a:xfrm>
        </p:spPr>
        <p:txBody>
          <a:bodyPr/>
          <a:lstStyle/>
          <a:p>
            <a:r>
              <a:rPr lang="en-US" dirty="0"/>
              <a:t>Traditional vs Cloud DB Architectures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977C3DE-1131-47FA-ADD5-B347CA3966AF}"/>
              </a:ext>
            </a:extLst>
          </p:cNvPr>
          <p:cNvGrpSpPr/>
          <p:nvPr/>
        </p:nvGrpSpPr>
        <p:grpSpPr>
          <a:xfrm>
            <a:off x="8534400" y="1295400"/>
            <a:ext cx="1757114" cy="4791708"/>
            <a:chOff x="9610697" y="1159545"/>
            <a:chExt cx="1757114" cy="4791708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F05D5BFC-E7FA-42A8-8BB0-5114E4E1AC84}"/>
                </a:ext>
              </a:extLst>
            </p:cNvPr>
            <p:cNvSpPr/>
            <p:nvPr/>
          </p:nvSpPr>
          <p:spPr>
            <a:xfrm>
              <a:off x="9610991" y="4996264"/>
              <a:ext cx="1756820" cy="935939"/>
            </a:xfrm>
            <a:prstGeom prst="rect">
              <a:avLst/>
            </a:prstGeom>
            <a:solidFill>
              <a:srgbClr val="8BC942"/>
            </a:solidFill>
            <a:ln>
              <a:solidFill>
                <a:srgbClr val="008000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/>
                <a:t>Local</a:t>
              </a:r>
            </a:p>
            <a:p>
              <a:pPr algn="ctr"/>
              <a:r>
                <a:rPr lang="en-US" sz="2400" b="1" dirty="0"/>
                <a:t>Storage</a:t>
              </a:r>
              <a:endParaRPr lang="en-US" sz="1600" b="1" dirty="0"/>
            </a:p>
          </p:txBody>
        </p: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20FC7CA7-D089-485E-A350-25F49CA0DD68}"/>
                </a:ext>
              </a:extLst>
            </p:cNvPr>
            <p:cNvGrpSpPr/>
            <p:nvPr/>
          </p:nvGrpSpPr>
          <p:grpSpPr>
            <a:xfrm>
              <a:off x="9610697" y="1159545"/>
              <a:ext cx="1756820" cy="2386846"/>
              <a:chOff x="9610991" y="1159545"/>
              <a:chExt cx="1756820" cy="2386846"/>
            </a:xfrm>
          </p:grpSpPr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E28F398B-E27F-4288-978F-A62A7F42B688}"/>
                  </a:ext>
                </a:extLst>
              </p:cNvPr>
              <p:cNvGrpSpPr/>
              <p:nvPr/>
            </p:nvGrpSpPr>
            <p:grpSpPr>
              <a:xfrm>
                <a:off x="9663019" y="1903247"/>
                <a:ext cx="1626242" cy="1541426"/>
                <a:chOff x="9663019" y="2429027"/>
                <a:chExt cx="1626242" cy="1541426"/>
              </a:xfrm>
            </p:grpSpPr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969AEBE6-ED4D-4683-984A-491DF061E9DE}"/>
                    </a:ext>
                  </a:extLst>
                </p:cNvPr>
                <p:cNvSpPr/>
                <p:nvPr/>
              </p:nvSpPr>
              <p:spPr>
                <a:xfrm>
                  <a:off x="9663019" y="2429027"/>
                  <a:ext cx="1626242" cy="388153"/>
                </a:xfrm>
                <a:prstGeom prst="rect">
                  <a:avLst/>
                </a:prstGeom>
                <a:solidFill>
                  <a:srgbClr val="007CBC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300" b="1" dirty="0"/>
                    <a:t>SQL</a:t>
                  </a:r>
                </a:p>
              </p:txBody>
            </p:sp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C595B64E-5AA1-48B6-B60D-2C58620552E6}"/>
                    </a:ext>
                  </a:extLst>
                </p:cNvPr>
                <p:cNvSpPr/>
                <p:nvPr/>
              </p:nvSpPr>
              <p:spPr>
                <a:xfrm>
                  <a:off x="9663019" y="2816083"/>
                  <a:ext cx="1626242" cy="388153"/>
                </a:xfrm>
                <a:prstGeom prst="rect">
                  <a:avLst/>
                </a:prstGeom>
                <a:solidFill>
                  <a:srgbClr val="007CBC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300" b="1" dirty="0"/>
                    <a:t>Transactions</a:t>
                  </a:r>
                </a:p>
              </p:txBody>
            </p:sp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55479964-AB9F-4C86-877D-6FA60860E2F6}"/>
                    </a:ext>
                  </a:extLst>
                </p:cNvPr>
                <p:cNvSpPr/>
                <p:nvPr/>
              </p:nvSpPr>
              <p:spPr>
                <a:xfrm>
                  <a:off x="9663019" y="3196647"/>
                  <a:ext cx="1626242" cy="388153"/>
                </a:xfrm>
                <a:prstGeom prst="rect">
                  <a:avLst/>
                </a:prstGeom>
                <a:solidFill>
                  <a:srgbClr val="007CBC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300" b="1" dirty="0"/>
                    <a:t>Caching</a:t>
                  </a:r>
                </a:p>
              </p:txBody>
            </p:sp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34947FA6-A5F9-49A6-94A6-05BF3A522F70}"/>
                    </a:ext>
                  </a:extLst>
                </p:cNvPr>
                <p:cNvSpPr/>
                <p:nvPr/>
              </p:nvSpPr>
              <p:spPr>
                <a:xfrm>
                  <a:off x="9663019" y="3582300"/>
                  <a:ext cx="1626242" cy="388153"/>
                </a:xfrm>
                <a:prstGeom prst="rect">
                  <a:avLst/>
                </a:prstGeom>
                <a:solidFill>
                  <a:srgbClr val="007CBC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300" b="1" dirty="0"/>
                    <a:t>Logging</a:t>
                  </a:r>
                </a:p>
              </p:txBody>
            </p:sp>
          </p:grp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8FCB87DE-BD8C-4DD8-A649-03EB85B55415}"/>
                  </a:ext>
                </a:extLst>
              </p:cNvPr>
              <p:cNvSpPr/>
              <p:nvPr/>
            </p:nvSpPr>
            <p:spPr>
              <a:xfrm>
                <a:off x="9610991" y="1159545"/>
                <a:ext cx="1756820" cy="2386846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  <a:prstDash val="soli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00" dirty="0"/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5B38FB05-3407-4979-A263-B236C56E8BF4}"/>
                  </a:ext>
                </a:extLst>
              </p:cNvPr>
              <p:cNvSpPr txBox="1"/>
              <p:nvPr/>
            </p:nvSpPr>
            <p:spPr>
              <a:xfrm>
                <a:off x="9668716" y="1304202"/>
                <a:ext cx="151836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="1" dirty="0">
                    <a:solidFill>
                      <a:schemeClr val="accent1">
                        <a:lumMod val="75000"/>
                      </a:schemeClr>
                    </a:solidFill>
                  </a:rPr>
                  <a:t>Compute</a:t>
                </a:r>
              </a:p>
            </p:txBody>
          </p:sp>
        </p:grpSp>
        <p:sp>
          <p:nvSpPr>
            <p:cNvPr id="21" name="Up-Down Arrow 31">
              <a:extLst>
                <a:ext uri="{FF2B5EF4-FFF2-40B4-BE49-F238E27FC236}">
                  <a16:creationId xmlns:a16="http://schemas.microsoft.com/office/drawing/2014/main" id="{8B206778-9C80-4EB3-A7F3-0151E9CCC6EC}"/>
                </a:ext>
              </a:extLst>
            </p:cNvPr>
            <p:cNvSpPr/>
            <p:nvPr/>
          </p:nvSpPr>
          <p:spPr>
            <a:xfrm>
              <a:off x="10351947" y="3565441"/>
              <a:ext cx="274320" cy="1449873"/>
            </a:xfrm>
            <a:prstGeom prst="upDownArrow">
              <a:avLst/>
            </a:prstGeom>
            <a:solidFill>
              <a:schemeClr val="accent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E92509EF-A5C5-4DB7-9C0B-4AECD1CAA9EE}"/>
                </a:ext>
              </a:extLst>
            </p:cNvPr>
            <p:cNvSpPr/>
            <p:nvPr/>
          </p:nvSpPr>
          <p:spPr>
            <a:xfrm>
              <a:off x="9610697" y="5015314"/>
              <a:ext cx="1756820" cy="935939"/>
            </a:xfrm>
            <a:prstGeom prst="rect">
              <a:avLst/>
            </a:prstGeom>
            <a:solidFill>
              <a:srgbClr val="8BC942"/>
            </a:solidFill>
            <a:ln>
              <a:solidFill>
                <a:srgbClr val="008000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/>
                <a:t>Network</a:t>
              </a:r>
            </a:p>
            <a:p>
              <a:pPr algn="ctr"/>
              <a:r>
                <a:rPr lang="en-US" sz="2400" b="1" dirty="0"/>
                <a:t>Storage</a:t>
              </a:r>
              <a:endParaRPr lang="en-US" sz="1600" b="1" dirty="0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E66194EA-15A4-40EF-800B-179D95CDD63D}"/>
              </a:ext>
            </a:extLst>
          </p:cNvPr>
          <p:cNvGrpSpPr/>
          <p:nvPr/>
        </p:nvGrpSpPr>
        <p:grpSpPr>
          <a:xfrm>
            <a:off x="2433886" y="1338856"/>
            <a:ext cx="1757114" cy="4772658"/>
            <a:chOff x="9610697" y="1159545"/>
            <a:chExt cx="1757114" cy="4772658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E81AA01B-C440-4055-BF3C-0A3E7AFC1BD7}"/>
                </a:ext>
              </a:extLst>
            </p:cNvPr>
            <p:cNvSpPr/>
            <p:nvPr/>
          </p:nvSpPr>
          <p:spPr>
            <a:xfrm>
              <a:off x="9610991" y="4996264"/>
              <a:ext cx="1756820" cy="935939"/>
            </a:xfrm>
            <a:prstGeom prst="rect">
              <a:avLst/>
            </a:prstGeom>
            <a:solidFill>
              <a:srgbClr val="8BC942"/>
            </a:solidFill>
            <a:ln>
              <a:solidFill>
                <a:srgbClr val="008000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/>
                <a:t>Attached</a:t>
              </a:r>
            </a:p>
            <a:p>
              <a:pPr algn="ctr"/>
              <a:r>
                <a:rPr lang="en-US" sz="2400" b="1" dirty="0"/>
                <a:t>Storage</a:t>
              </a:r>
              <a:endParaRPr lang="en-US" sz="1600" b="1" dirty="0"/>
            </a:p>
          </p:txBody>
        </p: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B92ADE36-6FFE-45D6-B759-70499EBC4E7D}"/>
                </a:ext>
              </a:extLst>
            </p:cNvPr>
            <p:cNvGrpSpPr/>
            <p:nvPr/>
          </p:nvGrpSpPr>
          <p:grpSpPr>
            <a:xfrm>
              <a:off x="9610697" y="1159545"/>
              <a:ext cx="1756820" cy="2386846"/>
              <a:chOff x="9610991" y="1159545"/>
              <a:chExt cx="1756820" cy="2386846"/>
            </a:xfrm>
          </p:grpSpPr>
          <p:grpSp>
            <p:nvGrpSpPr>
              <p:cNvPr id="34" name="Group 33">
                <a:extLst>
                  <a:ext uri="{FF2B5EF4-FFF2-40B4-BE49-F238E27FC236}">
                    <a16:creationId xmlns:a16="http://schemas.microsoft.com/office/drawing/2014/main" id="{6AFEAA5D-DC28-4278-AA5B-92DC61594F41}"/>
                  </a:ext>
                </a:extLst>
              </p:cNvPr>
              <p:cNvGrpSpPr/>
              <p:nvPr/>
            </p:nvGrpSpPr>
            <p:grpSpPr>
              <a:xfrm>
                <a:off x="9663019" y="1903247"/>
                <a:ext cx="1626242" cy="1541426"/>
                <a:chOff x="9663019" y="2429027"/>
                <a:chExt cx="1626242" cy="1541426"/>
              </a:xfrm>
            </p:grpSpPr>
            <p:sp>
              <p:nvSpPr>
                <p:cNvPr id="37" name="Rectangle 36">
                  <a:extLst>
                    <a:ext uri="{FF2B5EF4-FFF2-40B4-BE49-F238E27FC236}">
                      <a16:creationId xmlns:a16="http://schemas.microsoft.com/office/drawing/2014/main" id="{64E41086-6E9C-4884-B431-CA9A920A79CC}"/>
                    </a:ext>
                  </a:extLst>
                </p:cNvPr>
                <p:cNvSpPr/>
                <p:nvPr/>
              </p:nvSpPr>
              <p:spPr>
                <a:xfrm>
                  <a:off x="9663019" y="2429027"/>
                  <a:ext cx="1626242" cy="388153"/>
                </a:xfrm>
                <a:prstGeom prst="rect">
                  <a:avLst/>
                </a:prstGeom>
                <a:solidFill>
                  <a:srgbClr val="007CBC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300" b="1" dirty="0"/>
                    <a:t>SQL</a:t>
                  </a:r>
                </a:p>
              </p:txBody>
            </p:sp>
            <p:sp>
              <p:nvSpPr>
                <p:cNvPr id="38" name="Rectangle 37">
                  <a:extLst>
                    <a:ext uri="{FF2B5EF4-FFF2-40B4-BE49-F238E27FC236}">
                      <a16:creationId xmlns:a16="http://schemas.microsoft.com/office/drawing/2014/main" id="{E8ED8B6B-C568-43A4-A7F9-553FEF40431B}"/>
                    </a:ext>
                  </a:extLst>
                </p:cNvPr>
                <p:cNvSpPr/>
                <p:nvPr/>
              </p:nvSpPr>
              <p:spPr>
                <a:xfrm>
                  <a:off x="9663019" y="2816083"/>
                  <a:ext cx="1626242" cy="388153"/>
                </a:xfrm>
                <a:prstGeom prst="rect">
                  <a:avLst/>
                </a:prstGeom>
                <a:solidFill>
                  <a:srgbClr val="007CBC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300" b="1" dirty="0"/>
                    <a:t>Transactions</a:t>
                  </a:r>
                </a:p>
              </p:txBody>
            </p:sp>
            <p:sp>
              <p:nvSpPr>
                <p:cNvPr id="39" name="Rectangle 38">
                  <a:extLst>
                    <a:ext uri="{FF2B5EF4-FFF2-40B4-BE49-F238E27FC236}">
                      <a16:creationId xmlns:a16="http://schemas.microsoft.com/office/drawing/2014/main" id="{65B72039-EE98-4D02-9A93-E9A08004EBA3}"/>
                    </a:ext>
                  </a:extLst>
                </p:cNvPr>
                <p:cNvSpPr/>
                <p:nvPr/>
              </p:nvSpPr>
              <p:spPr>
                <a:xfrm>
                  <a:off x="9663019" y="3196647"/>
                  <a:ext cx="1626242" cy="388153"/>
                </a:xfrm>
                <a:prstGeom prst="rect">
                  <a:avLst/>
                </a:prstGeom>
                <a:solidFill>
                  <a:srgbClr val="007CBC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300" b="1" dirty="0"/>
                    <a:t>Caching</a:t>
                  </a:r>
                </a:p>
              </p:txBody>
            </p:sp>
            <p:sp>
              <p:nvSpPr>
                <p:cNvPr id="40" name="Rectangle 39">
                  <a:extLst>
                    <a:ext uri="{FF2B5EF4-FFF2-40B4-BE49-F238E27FC236}">
                      <a16:creationId xmlns:a16="http://schemas.microsoft.com/office/drawing/2014/main" id="{C9F20D8C-0D14-4436-8B74-F0B6D6152978}"/>
                    </a:ext>
                  </a:extLst>
                </p:cNvPr>
                <p:cNvSpPr/>
                <p:nvPr/>
              </p:nvSpPr>
              <p:spPr>
                <a:xfrm>
                  <a:off x="9663019" y="3582300"/>
                  <a:ext cx="1626242" cy="388153"/>
                </a:xfrm>
                <a:prstGeom prst="rect">
                  <a:avLst/>
                </a:prstGeom>
                <a:solidFill>
                  <a:srgbClr val="007CBC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300" b="1" dirty="0"/>
                    <a:t>Logging</a:t>
                  </a:r>
                </a:p>
              </p:txBody>
            </p:sp>
          </p:grp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7098E0DE-32F3-4DAF-9AC9-B752BD63C928}"/>
                  </a:ext>
                </a:extLst>
              </p:cNvPr>
              <p:cNvSpPr/>
              <p:nvPr/>
            </p:nvSpPr>
            <p:spPr>
              <a:xfrm>
                <a:off x="9610991" y="1159545"/>
                <a:ext cx="1756820" cy="2386846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  <a:prstDash val="soli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00" dirty="0"/>
              </a:p>
            </p:txBody>
          </p: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08B66F65-C533-4E06-BD67-3087E6A0977F}"/>
                  </a:ext>
                </a:extLst>
              </p:cNvPr>
              <p:cNvSpPr txBox="1"/>
              <p:nvPr/>
            </p:nvSpPr>
            <p:spPr>
              <a:xfrm>
                <a:off x="9668716" y="1304202"/>
                <a:ext cx="151836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="1" dirty="0">
                    <a:solidFill>
                      <a:schemeClr val="accent1">
                        <a:lumMod val="75000"/>
                      </a:schemeClr>
                    </a:solidFill>
                  </a:rPr>
                  <a:t>Compute</a:t>
                </a:r>
              </a:p>
            </p:txBody>
          </p:sp>
        </p:grpSp>
        <p:sp>
          <p:nvSpPr>
            <p:cNvPr id="33" name="Up-Down Arrow 33">
              <a:extLst>
                <a:ext uri="{FF2B5EF4-FFF2-40B4-BE49-F238E27FC236}">
                  <a16:creationId xmlns:a16="http://schemas.microsoft.com/office/drawing/2014/main" id="{369EA90C-2EE2-484F-BCD4-0620A8F4202B}"/>
                </a:ext>
              </a:extLst>
            </p:cNvPr>
            <p:cNvSpPr/>
            <p:nvPr/>
          </p:nvSpPr>
          <p:spPr>
            <a:xfrm>
              <a:off x="9927542" y="3565441"/>
              <a:ext cx="1123719" cy="1449873"/>
            </a:xfrm>
            <a:prstGeom prst="upDownArrow">
              <a:avLst/>
            </a:prstGeom>
            <a:solidFill>
              <a:schemeClr val="accent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1" name="TextBox 40">
            <a:extLst>
              <a:ext uri="{FF2B5EF4-FFF2-40B4-BE49-F238E27FC236}">
                <a16:creationId xmlns:a16="http://schemas.microsoft.com/office/drawing/2014/main" id="{1D3524E3-89DA-46CD-A3BD-3616814069D2}"/>
              </a:ext>
            </a:extLst>
          </p:cNvPr>
          <p:cNvSpPr txBox="1"/>
          <p:nvPr/>
        </p:nvSpPr>
        <p:spPr>
          <a:xfrm>
            <a:off x="4648203" y="2209803"/>
            <a:ext cx="353616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Compute and Storage</a:t>
            </a:r>
            <a:br>
              <a:rPr lang="en-US" sz="2400" dirty="0"/>
            </a:br>
            <a:r>
              <a:rPr lang="en-US" sz="2400" dirty="0"/>
              <a:t>decoupled for scalability,</a:t>
            </a:r>
            <a:br>
              <a:rPr lang="en-US" sz="2400" dirty="0"/>
            </a:br>
            <a:r>
              <a:rPr lang="en-US" sz="2400" dirty="0"/>
              <a:t>availability, durability</a:t>
            </a:r>
          </a:p>
        </p:txBody>
      </p:sp>
    </p:spTree>
    <p:extLst>
      <p:ext uri="{BB962C8B-B14F-4D97-AF65-F5344CB8AC3E}">
        <p14:creationId xmlns:p14="http://schemas.microsoft.com/office/powerpoint/2010/main" val="199300579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7AAF1C-B8B7-4195-A457-F8C68457A2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State Separation from Compute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A94F0FD-B0CC-4B54-9E6C-698294029B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9205" y="1356055"/>
            <a:ext cx="9666902" cy="4700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79536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4FB354-DFE9-4CF7-8802-A49B9B532C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9241" y="1960812"/>
            <a:ext cx="4482676" cy="2394502"/>
          </a:xfrm>
        </p:spPr>
        <p:txBody>
          <a:bodyPr/>
          <a:lstStyle/>
          <a:p>
            <a:pPr>
              <a:spcBef>
                <a:spcPts val="3000"/>
              </a:spcBef>
            </a:pPr>
            <a:r>
              <a:rPr lang="en-US" sz="2400" dirty="0">
                <a:sym typeface="Helvetica Neue"/>
              </a:rPr>
              <a:t>Starts up on demand,</a:t>
            </a:r>
            <a:br>
              <a:rPr lang="en-US" sz="2400" dirty="0">
                <a:sym typeface="Helvetica Neue"/>
              </a:rPr>
            </a:br>
            <a:r>
              <a:rPr lang="en-US" sz="2400" dirty="0">
                <a:sym typeface="Helvetica Neue"/>
              </a:rPr>
              <a:t>shuts down when not in use</a:t>
            </a:r>
            <a:endParaRPr lang="en-US" sz="2400" dirty="0"/>
          </a:p>
          <a:p>
            <a:pPr>
              <a:spcBef>
                <a:spcPts val="3000"/>
              </a:spcBef>
            </a:pPr>
            <a:r>
              <a:rPr lang="en-US" sz="2400" dirty="0">
                <a:sym typeface="Helvetica Neue"/>
              </a:rPr>
              <a:t>Scales up/down automatically</a:t>
            </a:r>
          </a:p>
          <a:p>
            <a:pPr>
              <a:spcBef>
                <a:spcPts val="3000"/>
              </a:spcBef>
            </a:pPr>
            <a:r>
              <a:rPr lang="en-US" sz="2400" dirty="0">
                <a:sym typeface="Helvetica Neue"/>
              </a:rPr>
              <a:t>Pay per second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3794E58-F60B-4377-9BDB-D1B91021D9F2}"/>
              </a:ext>
            </a:extLst>
          </p:cNvPr>
          <p:cNvGrpSpPr/>
          <p:nvPr/>
        </p:nvGrpSpPr>
        <p:grpSpPr>
          <a:xfrm>
            <a:off x="5075092" y="723304"/>
            <a:ext cx="6346805" cy="4364410"/>
            <a:chOff x="5075092" y="1441577"/>
            <a:chExt cx="6484805" cy="4459306"/>
          </a:xfrm>
        </p:grpSpPr>
        <p:sp>
          <p:nvSpPr>
            <p:cNvPr id="41" name="Cloud 40">
              <a:extLst>
                <a:ext uri="{FF2B5EF4-FFF2-40B4-BE49-F238E27FC236}">
                  <a16:creationId xmlns:a16="http://schemas.microsoft.com/office/drawing/2014/main" id="{CA4D657F-39D4-443F-A4E2-2BB7F68AF076}"/>
                </a:ext>
              </a:extLst>
            </p:cNvPr>
            <p:cNvSpPr/>
            <p:nvPr/>
          </p:nvSpPr>
          <p:spPr>
            <a:xfrm>
              <a:off x="8885082" y="3099132"/>
              <a:ext cx="2674815" cy="2400623"/>
            </a:xfrm>
            <a:prstGeom prst="cloud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33" dirty="0"/>
            </a:p>
          </p:txBody>
        </p: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8D22F1CF-6E99-4073-8265-B7E07D1C8029}"/>
                </a:ext>
              </a:extLst>
            </p:cNvPr>
            <p:cNvGrpSpPr/>
            <p:nvPr/>
          </p:nvGrpSpPr>
          <p:grpSpPr>
            <a:xfrm>
              <a:off x="9279661" y="3994291"/>
              <a:ext cx="1867680" cy="879618"/>
              <a:chOff x="7351361" y="2226324"/>
              <a:chExt cx="1549538" cy="657919"/>
            </a:xfrm>
          </p:grpSpPr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95E743C2-89B9-4220-A2B3-5CA99A56648A}"/>
                  </a:ext>
                </a:extLst>
              </p:cNvPr>
              <p:cNvSpPr/>
              <p:nvPr/>
            </p:nvSpPr>
            <p:spPr>
              <a:xfrm>
                <a:off x="7991516" y="2226324"/>
                <a:ext cx="220329" cy="179381"/>
              </a:xfrm>
              <a:prstGeom prst="rect">
                <a:avLst/>
              </a:prstGeom>
              <a:solidFill>
                <a:schemeClr val="accent2"/>
              </a:solidFill>
              <a:ln w="19050">
                <a:solidFill>
                  <a:schemeClr val="accent2">
                    <a:lumMod val="7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33" dirty="0"/>
              </a:p>
            </p:txBody>
          </p:sp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DE67BA41-4297-477A-A1F0-B4863D5CBCC4}"/>
                  </a:ext>
                </a:extLst>
              </p:cNvPr>
              <p:cNvSpPr/>
              <p:nvPr/>
            </p:nvSpPr>
            <p:spPr>
              <a:xfrm>
                <a:off x="8595549" y="2226324"/>
                <a:ext cx="298293" cy="297331"/>
              </a:xfrm>
              <a:prstGeom prst="rect">
                <a:avLst/>
              </a:prstGeom>
              <a:solidFill>
                <a:schemeClr val="accent2"/>
              </a:solidFill>
              <a:ln w="19050">
                <a:solidFill>
                  <a:schemeClr val="accent2">
                    <a:lumMod val="7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33" dirty="0"/>
              </a:p>
            </p:txBody>
          </p:sp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0FE38BFC-DF07-4664-895D-43A1F8886D0F}"/>
                  </a:ext>
                </a:extLst>
              </p:cNvPr>
              <p:cNvSpPr/>
              <p:nvPr/>
            </p:nvSpPr>
            <p:spPr>
              <a:xfrm>
                <a:off x="7991516" y="2488723"/>
                <a:ext cx="508208" cy="395520"/>
              </a:xfrm>
              <a:prstGeom prst="rect">
                <a:avLst/>
              </a:prstGeom>
              <a:solidFill>
                <a:schemeClr val="accent2"/>
              </a:solidFill>
              <a:ln w="19050">
                <a:solidFill>
                  <a:schemeClr val="accent2">
                    <a:lumMod val="7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33" dirty="0"/>
              </a:p>
            </p:txBody>
          </p:sp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BF7F4A56-2ECF-47E5-AD59-1D3D490E9E35}"/>
                  </a:ext>
                </a:extLst>
              </p:cNvPr>
              <p:cNvSpPr/>
              <p:nvPr/>
            </p:nvSpPr>
            <p:spPr>
              <a:xfrm>
                <a:off x="7351361" y="2226324"/>
                <a:ext cx="544330" cy="657919"/>
              </a:xfrm>
              <a:prstGeom prst="rect">
                <a:avLst/>
              </a:prstGeom>
              <a:solidFill>
                <a:schemeClr val="accent2"/>
              </a:solidFill>
              <a:ln w="19050">
                <a:solidFill>
                  <a:schemeClr val="accent2">
                    <a:lumMod val="7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33" dirty="0"/>
              </a:p>
            </p:txBody>
          </p:sp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AA17FCD6-4846-4857-AB9F-D37B75627EDF}"/>
                  </a:ext>
                </a:extLst>
              </p:cNvPr>
              <p:cNvSpPr/>
              <p:nvPr/>
            </p:nvSpPr>
            <p:spPr>
              <a:xfrm>
                <a:off x="8279395" y="2226324"/>
                <a:ext cx="220329" cy="179381"/>
              </a:xfrm>
              <a:prstGeom prst="rect">
                <a:avLst/>
              </a:prstGeom>
              <a:solidFill>
                <a:schemeClr val="accent2"/>
              </a:solidFill>
              <a:ln w="19050">
                <a:solidFill>
                  <a:schemeClr val="accent2">
                    <a:lumMod val="7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33" dirty="0"/>
              </a:p>
            </p:txBody>
          </p:sp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8961141B-9D00-4439-8A9D-195AA1F62E68}"/>
                  </a:ext>
                </a:extLst>
              </p:cNvPr>
              <p:cNvSpPr/>
              <p:nvPr/>
            </p:nvSpPr>
            <p:spPr>
              <a:xfrm>
                <a:off x="8602606" y="2586912"/>
                <a:ext cx="298293" cy="297331"/>
              </a:xfrm>
              <a:prstGeom prst="rect">
                <a:avLst/>
              </a:prstGeom>
              <a:solidFill>
                <a:schemeClr val="accent2"/>
              </a:solidFill>
              <a:ln w="19050">
                <a:solidFill>
                  <a:schemeClr val="accent2">
                    <a:lumMod val="7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33" dirty="0"/>
              </a:p>
            </p:txBody>
          </p:sp>
        </p:grp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5F54443C-14C1-4A01-AEF3-F288EBF6E88F}"/>
                </a:ext>
              </a:extLst>
            </p:cNvPr>
            <p:cNvSpPr/>
            <p:nvPr/>
          </p:nvSpPr>
          <p:spPr>
            <a:xfrm>
              <a:off x="9653478" y="3502342"/>
              <a:ext cx="1489510" cy="5078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500" dirty="0">
                  <a:latin typeface="Amazon Ember" charset="0"/>
                  <a:ea typeface="Amazon Ember" charset="0"/>
                  <a:cs typeface="Amazon Ember" charset="0"/>
                </a:rPr>
                <a:t>WARM POOL </a:t>
              </a:r>
            </a:p>
            <a:p>
              <a:pPr algn="ctr">
                <a:lnSpc>
                  <a:spcPct val="90000"/>
                </a:lnSpc>
              </a:pPr>
              <a:r>
                <a:rPr lang="en-US" sz="1500" dirty="0">
                  <a:latin typeface="Amazon Ember" charset="0"/>
                  <a:ea typeface="Amazon Ember" charset="0"/>
                  <a:cs typeface="Amazon Ember" charset="0"/>
                </a:rPr>
                <a:t>OF INSTANCES</a:t>
              </a:r>
              <a:endParaRPr lang="en-US" sz="1500" dirty="0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D52BD254-2697-4FB9-A6AD-958ECAF4503C}"/>
                </a:ext>
              </a:extLst>
            </p:cNvPr>
            <p:cNvGrpSpPr/>
            <p:nvPr/>
          </p:nvGrpSpPr>
          <p:grpSpPr>
            <a:xfrm>
              <a:off x="5075092" y="1441577"/>
              <a:ext cx="2914184" cy="503725"/>
              <a:chOff x="6310472" y="1216744"/>
              <a:chExt cx="3497021" cy="604470"/>
            </a:xfrm>
          </p:grpSpPr>
          <p:sp>
            <p:nvSpPr>
              <p:cNvPr id="58" name="Rounded Rectangle 83">
                <a:extLst>
                  <a:ext uri="{FF2B5EF4-FFF2-40B4-BE49-F238E27FC236}">
                    <a16:creationId xmlns:a16="http://schemas.microsoft.com/office/drawing/2014/main" id="{2448C820-46C0-4DDB-A098-2FE1F692BF88}"/>
                  </a:ext>
                </a:extLst>
              </p:cNvPr>
              <p:cNvSpPr/>
              <p:nvPr/>
            </p:nvSpPr>
            <p:spPr>
              <a:xfrm>
                <a:off x="6310472" y="1216744"/>
                <a:ext cx="3497021" cy="604470"/>
              </a:xfrm>
              <a:prstGeom prst="roundRect">
                <a:avLst/>
              </a:prstGeom>
              <a:solidFill>
                <a:schemeClr val="tx1"/>
              </a:solidFill>
              <a:ln>
                <a:solidFill>
                  <a:schemeClr val="bg1">
                    <a:lumMod val="5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33" dirty="0">
                  <a:solidFill>
                    <a:schemeClr val="bg1"/>
                  </a:solidFill>
                  <a:latin typeface="Amazon Ember" charset="0"/>
                  <a:ea typeface="Amazon Ember" charset="0"/>
                  <a:cs typeface="Amazon Ember" charset="0"/>
                </a:endParaRPr>
              </a:p>
            </p:txBody>
          </p:sp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0BE751C0-C4DF-43FF-B36E-2C4D5C8DC4B5}"/>
                  </a:ext>
                </a:extLst>
              </p:cNvPr>
              <p:cNvSpPr/>
              <p:nvPr/>
            </p:nvSpPr>
            <p:spPr>
              <a:xfrm>
                <a:off x="7198810" y="1330620"/>
                <a:ext cx="1756635" cy="376718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1600" dirty="0">
                    <a:solidFill>
                      <a:schemeClr val="bg1"/>
                    </a:solidFill>
                    <a:latin typeface="Amazon Ember" charset="0"/>
                    <a:ea typeface="Amazon Ember" charset="0"/>
                    <a:cs typeface="Amazon Ember" charset="0"/>
                  </a:rPr>
                  <a:t>APPLICATION</a:t>
                </a:r>
                <a:endParaRPr lang="en-US" sz="16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D1C1B1BF-AE40-4276-8801-752D2B960E61}"/>
                </a:ext>
              </a:extLst>
            </p:cNvPr>
            <p:cNvGrpSpPr/>
            <p:nvPr/>
          </p:nvGrpSpPr>
          <p:grpSpPr>
            <a:xfrm>
              <a:off x="5075092" y="5397158"/>
              <a:ext cx="2914184" cy="503725"/>
              <a:chOff x="6310472" y="6676371"/>
              <a:chExt cx="3497021" cy="604470"/>
            </a:xfrm>
            <a:solidFill>
              <a:schemeClr val="accent6"/>
            </a:solidFill>
          </p:grpSpPr>
          <p:sp>
            <p:nvSpPr>
              <p:cNvPr id="62" name="Rounded Rectangle 20">
                <a:extLst>
                  <a:ext uri="{FF2B5EF4-FFF2-40B4-BE49-F238E27FC236}">
                    <a16:creationId xmlns:a16="http://schemas.microsoft.com/office/drawing/2014/main" id="{4D97EAE4-CCA9-4D66-98C3-0D6334189BEB}"/>
                  </a:ext>
                </a:extLst>
              </p:cNvPr>
              <p:cNvSpPr/>
              <p:nvPr/>
            </p:nvSpPr>
            <p:spPr>
              <a:xfrm>
                <a:off x="6310472" y="6676371"/>
                <a:ext cx="3497021" cy="604470"/>
              </a:xfrm>
              <a:prstGeom prst="roundRect">
                <a:avLst/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7" dirty="0">
                  <a:solidFill>
                    <a:schemeClr val="bg1">
                      <a:lumMod val="50000"/>
                    </a:schemeClr>
                  </a:solidFill>
                  <a:latin typeface="Amazon Ember" charset="0"/>
                  <a:ea typeface="Amazon Ember" charset="0"/>
                  <a:cs typeface="Amazon Ember" charset="0"/>
                </a:endParaRPr>
              </a:p>
            </p:txBody>
          </p:sp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5D1B891C-AB29-4083-AE97-C77C06DB649D}"/>
                  </a:ext>
                </a:extLst>
              </p:cNvPr>
              <p:cNvSpPr/>
              <p:nvPr/>
            </p:nvSpPr>
            <p:spPr>
              <a:xfrm>
                <a:off x="6573331" y="6790247"/>
                <a:ext cx="2971302" cy="376718"/>
              </a:xfrm>
              <a:prstGeom prst="rect">
                <a:avLst/>
              </a:prstGeom>
              <a:grpFill/>
            </p:spPr>
            <p:txBody>
              <a:bodyPr wrap="square" anchor="ctr">
                <a:sp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lang="en-US" sz="1600" dirty="0">
                    <a:solidFill>
                      <a:schemeClr val="bg1"/>
                    </a:solidFill>
                    <a:latin typeface="Amazon Ember" charset="0"/>
                    <a:ea typeface="Amazon Ember" charset="0"/>
                    <a:cs typeface="Amazon Ember" charset="0"/>
                  </a:rPr>
                  <a:t>DATABASE STORAGE</a:t>
                </a:r>
                <a:endParaRPr lang="en-US" sz="16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1ABB6CA1-AEF4-4C79-8F2D-7DAFE26585B8}"/>
                </a:ext>
              </a:extLst>
            </p:cNvPr>
            <p:cNvGrpSpPr/>
            <p:nvPr/>
          </p:nvGrpSpPr>
          <p:grpSpPr>
            <a:xfrm>
              <a:off x="5075092" y="3695854"/>
              <a:ext cx="2914184" cy="1377733"/>
              <a:chOff x="6310472" y="4501501"/>
              <a:chExt cx="3497021" cy="1653280"/>
            </a:xfrm>
          </p:grpSpPr>
          <p:sp>
            <p:nvSpPr>
              <p:cNvPr id="61" name="Rounded Rectangle 19">
                <a:extLst>
                  <a:ext uri="{FF2B5EF4-FFF2-40B4-BE49-F238E27FC236}">
                    <a16:creationId xmlns:a16="http://schemas.microsoft.com/office/drawing/2014/main" id="{27CF7815-4164-43C2-A878-B0018D408A25}"/>
                  </a:ext>
                </a:extLst>
              </p:cNvPr>
              <p:cNvSpPr/>
              <p:nvPr/>
            </p:nvSpPr>
            <p:spPr>
              <a:xfrm>
                <a:off x="6310472" y="4501501"/>
                <a:ext cx="3497021" cy="1653280"/>
              </a:xfrm>
              <a:prstGeom prst="round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7" dirty="0">
                  <a:solidFill>
                    <a:schemeClr val="bg1">
                      <a:lumMod val="50000"/>
                    </a:schemeClr>
                  </a:solidFill>
                  <a:latin typeface="Amazon Ember" charset="0"/>
                  <a:ea typeface="Amazon Ember" charset="0"/>
                  <a:cs typeface="Amazon Ember" charset="0"/>
                </a:endParaRPr>
              </a:p>
            </p:txBody>
          </p:sp>
          <p:sp>
            <p:nvSpPr>
              <p:cNvPr id="64" name="Rectangle 63">
                <a:extLst>
                  <a:ext uri="{FF2B5EF4-FFF2-40B4-BE49-F238E27FC236}">
                    <a16:creationId xmlns:a16="http://schemas.microsoft.com/office/drawing/2014/main" id="{59324B3F-1E17-4775-B5CE-FF48B5F79D6A}"/>
                  </a:ext>
                </a:extLst>
              </p:cNvPr>
              <p:cNvSpPr/>
              <p:nvPr/>
            </p:nvSpPr>
            <p:spPr>
              <a:xfrm>
                <a:off x="6334204" y="5699212"/>
                <a:ext cx="3449557" cy="37671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lang="en-US" sz="1600" dirty="0">
                    <a:solidFill>
                      <a:schemeClr val="bg1"/>
                    </a:solidFill>
                    <a:latin typeface="Amazon Ember" charset="0"/>
                    <a:ea typeface="Amazon Ember" charset="0"/>
                    <a:cs typeface="Amazon Ember" charset="0"/>
                  </a:rPr>
                  <a:t>SCALABLE DB CAPACITY</a:t>
                </a:r>
              </a:p>
            </p:txBody>
          </p:sp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19C3CB78-C045-4287-A6F5-F71D5911FA23}"/>
                  </a:ext>
                </a:extLst>
              </p:cNvPr>
              <p:cNvGrpSpPr/>
              <p:nvPr/>
            </p:nvGrpSpPr>
            <p:grpSpPr>
              <a:xfrm>
                <a:off x="6758205" y="4623376"/>
                <a:ext cx="2601555" cy="802320"/>
                <a:chOff x="6802402" y="4623376"/>
                <a:chExt cx="2601555" cy="802320"/>
              </a:xfrm>
            </p:grpSpPr>
            <p:sp>
              <p:nvSpPr>
                <p:cNvPr id="66" name="Rectangle 65">
                  <a:extLst>
                    <a:ext uri="{FF2B5EF4-FFF2-40B4-BE49-F238E27FC236}">
                      <a16:creationId xmlns:a16="http://schemas.microsoft.com/office/drawing/2014/main" id="{A259C29F-1DC3-42DE-B7C7-FB943946E957}"/>
                    </a:ext>
                  </a:extLst>
                </p:cNvPr>
                <p:cNvSpPr/>
                <p:nvPr/>
              </p:nvSpPr>
              <p:spPr>
                <a:xfrm>
                  <a:off x="6802402" y="5153136"/>
                  <a:ext cx="352527" cy="261578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bg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3840" dirty="0"/>
                </a:p>
              </p:txBody>
            </p:sp>
            <p:sp>
              <p:nvSpPr>
                <p:cNvPr id="67" name="Rectangle 66">
                  <a:extLst>
                    <a:ext uri="{FF2B5EF4-FFF2-40B4-BE49-F238E27FC236}">
                      <a16:creationId xmlns:a16="http://schemas.microsoft.com/office/drawing/2014/main" id="{23176ADB-ADEB-4C7D-BB0D-2F8DF59DA0C3}"/>
                    </a:ext>
                  </a:extLst>
                </p:cNvPr>
                <p:cNvSpPr/>
                <p:nvPr/>
              </p:nvSpPr>
              <p:spPr>
                <a:xfrm>
                  <a:off x="7270162" y="4992120"/>
                  <a:ext cx="477269" cy="433576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bg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3840" dirty="0"/>
                </a:p>
              </p:txBody>
            </p:sp>
            <p:sp>
              <p:nvSpPr>
                <p:cNvPr id="68" name="Rectangle 67">
                  <a:extLst>
                    <a:ext uri="{FF2B5EF4-FFF2-40B4-BE49-F238E27FC236}">
                      <a16:creationId xmlns:a16="http://schemas.microsoft.com/office/drawing/2014/main" id="{972711E5-0C72-4071-AA8C-4C881543AE05}"/>
                    </a:ext>
                  </a:extLst>
                </p:cNvPr>
                <p:cNvSpPr/>
                <p:nvPr/>
              </p:nvSpPr>
              <p:spPr>
                <a:xfrm>
                  <a:off x="7817155" y="4837957"/>
                  <a:ext cx="619029" cy="576757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bg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3840" dirty="0"/>
                </a:p>
              </p:txBody>
            </p:sp>
            <p:sp>
              <p:nvSpPr>
                <p:cNvPr id="69" name="Rectangle 68">
                  <a:extLst>
                    <a:ext uri="{FF2B5EF4-FFF2-40B4-BE49-F238E27FC236}">
                      <a16:creationId xmlns:a16="http://schemas.microsoft.com/office/drawing/2014/main" id="{4C2C5EA1-E01B-4A80-B1F7-2B17B3292F11}"/>
                    </a:ext>
                  </a:extLst>
                </p:cNvPr>
                <p:cNvSpPr/>
                <p:nvPr/>
              </p:nvSpPr>
              <p:spPr>
                <a:xfrm>
                  <a:off x="8533029" y="4623376"/>
                  <a:ext cx="870928" cy="802239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bg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3840" dirty="0"/>
                </a:p>
              </p:txBody>
            </p:sp>
          </p:grpSp>
          <p:cxnSp>
            <p:nvCxnSpPr>
              <p:cNvPr id="70" name="Straight Arrow Connector 69">
                <a:extLst>
                  <a:ext uri="{FF2B5EF4-FFF2-40B4-BE49-F238E27FC236}">
                    <a16:creationId xmlns:a16="http://schemas.microsoft.com/office/drawing/2014/main" id="{DD27C2D4-E426-4C88-BA5B-37770BA7A070}"/>
                  </a:ext>
                </a:extLst>
              </p:cNvPr>
              <p:cNvCxnSpPr/>
              <p:nvPr/>
            </p:nvCxnSpPr>
            <p:spPr>
              <a:xfrm>
                <a:off x="6684458" y="5605709"/>
                <a:ext cx="2749048" cy="0"/>
              </a:xfrm>
              <a:prstGeom prst="straightConnector1">
                <a:avLst/>
              </a:prstGeom>
              <a:ln>
                <a:solidFill>
                  <a:schemeClr val="bg1"/>
                </a:solidFill>
                <a:headEnd type="arrow" w="med" len="med"/>
                <a:tailEnd type="arrow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71" name="Straight Arrow Connector 70">
              <a:extLst>
                <a:ext uri="{FF2B5EF4-FFF2-40B4-BE49-F238E27FC236}">
                  <a16:creationId xmlns:a16="http://schemas.microsoft.com/office/drawing/2014/main" id="{A96D9D55-B471-4560-A9CB-85EC4CF2513B}"/>
                </a:ext>
              </a:extLst>
            </p:cNvPr>
            <p:cNvCxnSpPr>
              <a:cxnSpLocks/>
              <a:stCxn id="58" idx="2"/>
              <a:endCxn id="60" idx="0"/>
            </p:cNvCxnSpPr>
            <p:nvPr/>
          </p:nvCxnSpPr>
          <p:spPr>
            <a:xfrm>
              <a:off x="6532184" y="1945302"/>
              <a:ext cx="0" cy="323573"/>
            </a:xfrm>
            <a:prstGeom prst="straightConnector1">
              <a:avLst/>
            </a:prstGeom>
            <a:ln w="19050">
              <a:solidFill>
                <a:schemeClr val="accent5"/>
              </a:solidFill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Arrow Connector 71">
              <a:extLst>
                <a:ext uri="{FF2B5EF4-FFF2-40B4-BE49-F238E27FC236}">
                  <a16:creationId xmlns:a16="http://schemas.microsoft.com/office/drawing/2014/main" id="{8EE96F60-40F7-43A4-8C08-E10479735D62}"/>
                </a:ext>
              </a:extLst>
            </p:cNvPr>
            <p:cNvCxnSpPr>
              <a:cxnSpLocks/>
              <a:stCxn id="60" idx="2"/>
            </p:cNvCxnSpPr>
            <p:nvPr/>
          </p:nvCxnSpPr>
          <p:spPr>
            <a:xfrm>
              <a:off x="6532184" y="3372281"/>
              <a:ext cx="0" cy="299412"/>
            </a:xfrm>
            <a:prstGeom prst="straightConnector1">
              <a:avLst/>
            </a:prstGeom>
            <a:ln w="19050">
              <a:solidFill>
                <a:schemeClr val="accent5"/>
              </a:solidFill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Arrow Connector 72">
              <a:extLst>
                <a:ext uri="{FF2B5EF4-FFF2-40B4-BE49-F238E27FC236}">
                  <a16:creationId xmlns:a16="http://schemas.microsoft.com/office/drawing/2014/main" id="{8463F813-5AEE-46A1-8539-A5D9A779BAB6}"/>
                </a:ext>
              </a:extLst>
            </p:cNvPr>
            <p:cNvCxnSpPr>
              <a:cxnSpLocks/>
              <a:endCxn id="62" idx="0"/>
            </p:cNvCxnSpPr>
            <p:nvPr/>
          </p:nvCxnSpPr>
          <p:spPr>
            <a:xfrm>
              <a:off x="6532184" y="5073587"/>
              <a:ext cx="1" cy="323572"/>
            </a:xfrm>
            <a:prstGeom prst="straightConnector1">
              <a:avLst/>
            </a:prstGeom>
            <a:ln w="19050">
              <a:solidFill>
                <a:schemeClr val="accent5"/>
              </a:solidFill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Arrow Connector 73">
              <a:extLst>
                <a:ext uri="{FF2B5EF4-FFF2-40B4-BE49-F238E27FC236}">
                  <a16:creationId xmlns:a16="http://schemas.microsoft.com/office/drawing/2014/main" id="{4C63F4BE-1172-40C3-8391-7D8E1489C5BC}"/>
                </a:ext>
              </a:extLst>
            </p:cNvPr>
            <p:cNvCxnSpPr/>
            <p:nvPr/>
          </p:nvCxnSpPr>
          <p:spPr>
            <a:xfrm>
              <a:off x="8186452" y="4374846"/>
              <a:ext cx="584738" cy="0"/>
            </a:xfrm>
            <a:prstGeom prst="straightConnector1">
              <a:avLst/>
            </a:prstGeom>
            <a:ln w="19050">
              <a:solidFill>
                <a:schemeClr val="accent5"/>
              </a:solidFill>
              <a:headEnd type="arrow"/>
              <a:tailEnd type="non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45C267D6-FC4C-4156-B993-DE76DF1D9474}"/>
                </a:ext>
              </a:extLst>
            </p:cNvPr>
            <p:cNvGrpSpPr/>
            <p:nvPr/>
          </p:nvGrpSpPr>
          <p:grpSpPr>
            <a:xfrm>
              <a:off x="5075092" y="2268874"/>
              <a:ext cx="2914184" cy="1103407"/>
              <a:chOff x="6310472" y="2661844"/>
              <a:chExt cx="3497021" cy="1324088"/>
            </a:xfrm>
          </p:grpSpPr>
          <p:sp>
            <p:nvSpPr>
              <p:cNvPr id="60" name="Rounded Rectangle 18">
                <a:extLst>
                  <a:ext uri="{FF2B5EF4-FFF2-40B4-BE49-F238E27FC236}">
                    <a16:creationId xmlns:a16="http://schemas.microsoft.com/office/drawing/2014/main" id="{84A6B23D-2398-4A8B-95F8-AA296D4037BB}"/>
                  </a:ext>
                </a:extLst>
              </p:cNvPr>
              <p:cNvSpPr/>
              <p:nvPr/>
            </p:nvSpPr>
            <p:spPr>
              <a:xfrm>
                <a:off x="6310472" y="2661844"/>
                <a:ext cx="3497021" cy="1324088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7" dirty="0">
                  <a:solidFill>
                    <a:schemeClr val="bg1">
                      <a:lumMod val="50000"/>
                    </a:schemeClr>
                  </a:solidFill>
                  <a:latin typeface="Amazon Ember" charset="0"/>
                  <a:ea typeface="Amazon Ember" charset="0"/>
                  <a:cs typeface="Amazon Ember" charset="0"/>
                </a:endParaRPr>
              </a:p>
            </p:txBody>
          </p:sp>
          <p:cxnSp>
            <p:nvCxnSpPr>
              <p:cNvPr id="79" name="Straight Arrow Connector 78">
                <a:extLst>
                  <a:ext uri="{FF2B5EF4-FFF2-40B4-BE49-F238E27FC236}">
                    <a16:creationId xmlns:a16="http://schemas.microsoft.com/office/drawing/2014/main" id="{43BC5C05-8AF5-43C6-90C3-DE2CEE28360E}"/>
                  </a:ext>
                </a:extLst>
              </p:cNvPr>
              <p:cNvCxnSpPr/>
              <p:nvPr/>
            </p:nvCxnSpPr>
            <p:spPr>
              <a:xfrm>
                <a:off x="6684458" y="3323888"/>
                <a:ext cx="2749048" cy="0"/>
              </a:xfrm>
              <a:prstGeom prst="straightConnector1">
                <a:avLst/>
              </a:prstGeom>
              <a:ln>
                <a:solidFill>
                  <a:schemeClr val="bg1"/>
                </a:solidFill>
                <a:headEnd type="arrow" w="med" len="med"/>
                <a:tailEnd type="arrow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0" name="Rectangle 79">
                <a:extLst>
                  <a:ext uri="{FF2B5EF4-FFF2-40B4-BE49-F238E27FC236}">
                    <a16:creationId xmlns:a16="http://schemas.microsoft.com/office/drawing/2014/main" id="{E1AB8EED-0790-4629-A63D-4F7EC3768AD7}"/>
                  </a:ext>
                </a:extLst>
              </p:cNvPr>
              <p:cNvSpPr/>
              <p:nvPr/>
            </p:nvSpPr>
            <p:spPr>
              <a:xfrm>
                <a:off x="6334204" y="3482743"/>
                <a:ext cx="3449557" cy="37671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lang="en-US" sz="1600" dirty="0">
                    <a:solidFill>
                      <a:schemeClr val="bg1"/>
                    </a:solidFill>
                    <a:latin typeface="Amazon Ember" charset="0"/>
                    <a:ea typeface="Amazon Ember" charset="0"/>
                    <a:cs typeface="Amazon Ember" charset="0"/>
                  </a:rPr>
                  <a:t>REQUEST ROUTERS</a:t>
                </a:r>
                <a:endParaRPr lang="en-US" sz="1600" dirty="0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1F06182E-B72E-4FF2-9F0F-C7AC4EA49CE9}"/>
                  </a:ext>
                </a:extLst>
              </p:cNvPr>
              <p:cNvGrpSpPr/>
              <p:nvPr/>
            </p:nvGrpSpPr>
            <p:grpSpPr>
              <a:xfrm>
                <a:off x="6696143" y="2777098"/>
                <a:ext cx="2725679" cy="292608"/>
                <a:chOff x="6582704" y="2777098"/>
                <a:chExt cx="2725679" cy="292608"/>
              </a:xfrm>
            </p:grpSpPr>
            <p:sp>
              <p:nvSpPr>
                <p:cNvPr id="75" name="Left-Right Arrow Callout 37">
                  <a:extLst>
                    <a:ext uri="{FF2B5EF4-FFF2-40B4-BE49-F238E27FC236}">
                      <a16:creationId xmlns:a16="http://schemas.microsoft.com/office/drawing/2014/main" id="{1E0F9506-20F5-4E3A-AAFD-241036AC96B1}"/>
                    </a:ext>
                  </a:extLst>
                </p:cNvPr>
                <p:cNvSpPr/>
                <p:nvPr/>
              </p:nvSpPr>
              <p:spPr>
                <a:xfrm>
                  <a:off x="6582704" y="2777098"/>
                  <a:ext cx="585216" cy="292608"/>
                </a:xfrm>
                <a:prstGeom prst="leftRightArrowCallout">
                  <a:avLst>
                    <a:gd name="adj1" fmla="val 17906"/>
                    <a:gd name="adj2" fmla="val 25000"/>
                    <a:gd name="adj3" fmla="val 25000"/>
                    <a:gd name="adj4" fmla="val 48123"/>
                  </a:avLst>
                </a:prstGeom>
                <a:solidFill>
                  <a:schemeClr val="accent1"/>
                </a:solidFill>
                <a:ln w="12700">
                  <a:solidFill>
                    <a:schemeClr val="bg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3840" dirty="0"/>
                </a:p>
              </p:txBody>
            </p:sp>
            <p:sp>
              <p:nvSpPr>
                <p:cNvPr id="77" name="Left-Right Arrow Callout 42">
                  <a:extLst>
                    <a:ext uri="{FF2B5EF4-FFF2-40B4-BE49-F238E27FC236}">
                      <a16:creationId xmlns:a16="http://schemas.microsoft.com/office/drawing/2014/main" id="{580E91D8-922B-4CE8-948D-71E0846526AC}"/>
                    </a:ext>
                  </a:extLst>
                </p:cNvPr>
                <p:cNvSpPr/>
                <p:nvPr/>
              </p:nvSpPr>
              <p:spPr>
                <a:xfrm>
                  <a:off x="7335018" y="2777098"/>
                  <a:ext cx="585216" cy="292608"/>
                </a:xfrm>
                <a:prstGeom prst="leftRightArrowCallout">
                  <a:avLst>
                    <a:gd name="adj1" fmla="val 17906"/>
                    <a:gd name="adj2" fmla="val 25000"/>
                    <a:gd name="adj3" fmla="val 25000"/>
                    <a:gd name="adj4" fmla="val 48123"/>
                  </a:avLst>
                </a:prstGeom>
                <a:solidFill>
                  <a:schemeClr val="accent1"/>
                </a:solidFill>
                <a:ln w="12700">
                  <a:solidFill>
                    <a:schemeClr val="bg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3840" dirty="0"/>
                </a:p>
              </p:txBody>
            </p:sp>
            <p:sp>
              <p:nvSpPr>
                <p:cNvPr id="78" name="Left-Right Arrow Callout 43">
                  <a:extLst>
                    <a:ext uri="{FF2B5EF4-FFF2-40B4-BE49-F238E27FC236}">
                      <a16:creationId xmlns:a16="http://schemas.microsoft.com/office/drawing/2014/main" id="{EEFFDD71-854A-4D91-B797-66E8CAE657D5}"/>
                    </a:ext>
                  </a:extLst>
                </p:cNvPr>
                <p:cNvSpPr/>
                <p:nvPr/>
              </p:nvSpPr>
              <p:spPr>
                <a:xfrm>
                  <a:off x="8723167" y="2777098"/>
                  <a:ext cx="585216" cy="292608"/>
                </a:xfrm>
                <a:prstGeom prst="leftRightArrowCallout">
                  <a:avLst>
                    <a:gd name="adj1" fmla="val 17906"/>
                    <a:gd name="adj2" fmla="val 25000"/>
                    <a:gd name="adj3" fmla="val 25000"/>
                    <a:gd name="adj4" fmla="val 48123"/>
                  </a:avLst>
                </a:prstGeom>
                <a:solidFill>
                  <a:schemeClr val="accent1"/>
                </a:solidFill>
                <a:ln w="12700">
                  <a:solidFill>
                    <a:schemeClr val="bg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3840" dirty="0"/>
                </a:p>
              </p:txBody>
            </p:sp>
            <p:sp>
              <p:nvSpPr>
                <p:cNvPr id="81" name="Oval 80">
                  <a:extLst>
                    <a:ext uri="{FF2B5EF4-FFF2-40B4-BE49-F238E27FC236}">
                      <a16:creationId xmlns:a16="http://schemas.microsoft.com/office/drawing/2014/main" id="{33F2F9A6-CBC7-406A-A306-BCC7B063D913}"/>
                    </a:ext>
                  </a:extLst>
                </p:cNvPr>
                <p:cNvSpPr/>
                <p:nvPr/>
              </p:nvSpPr>
              <p:spPr>
                <a:xfrm>
                  <a:off x="8169639" y="2886826"/>
                  <a:ext cx="102413" cy="102413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solidFill>
                    <a:schemeClr val="bg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3840" dirty="0"/>
                </a:p>
              </p:txBody>
            </p:sp>
            <p:sp>
              <p:nvSpPr>
                <p:cNvPr id="82" name="Oval 81">
                  <a:extLst>
                    <a:ext uri="{FF2B5EF4-FFF2-40B4-BE49-F238E27FC236}">
                      <a16:creationId xmlns:a16="http://schemas.microsoft.com/office/drawing/2014/main" id="{98CC3358-7CD3-4DA7-90E2-393CA0762039}"/>
                    </a:ext>
                  </a:extLst>
                </p:cNvPr>
                <p:cNvSpPr/>
                <p:nvPr/>
              </p:nvSpPr>
              <p:spPr>
                <a:xfrm>
                  <a:off x="8324271" y="2886826"/>
                  <a:ext cx="102413" cy="102413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solidFill>
                    <a:schemeClr val="bg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3840" dirty="0"/>
                </a:p>
              </p:txBody>
            </p:sp>
            <p:sp>
              <p:nvSpPr>
                <p:cNvPr id="83" name="Oval 82">
                  <a:extLst>
                    <a:ext uri="{FF2B5EF4-FFF2-40B4-BE49-F238E27FC236}">
                      <a16:creationId xmlns:a16="http://schemas.microsoft.com/office/drawing/2014/main" id="{ECDACEB4-CB51-4053-93B4-495753990C86}"/>
                    </a:ext>
                  </a:extLst>
                </p:cNvPr>
                <p:cNvSpPr/>
                <p:nvPr/>
              </p:nvSpPr>
              <p:spPr>
                <a:xfrm>
                  <a:off x="8478903" y="2886826"/>
                  <a:ext cx="102413" cy="102413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solidFill>
                    <a:schemeClr val="bg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3840" dirty="0"/>
                </a:p>
              </p:txBody>
            </p:sp>
          </p:grpSp>
        </p:grpSp>
      </p:grpSp>
      <p:sp>
        <p:nvSpPr>
          <p:cNvPr id="45" name="Rectangle 44"/>
          <p:cNvSpPr/>
          <p:nvPr/>
        </p:nvSpPr>
        <p:spPr>
          <a:xfrm>
            <a:off x="269241" y="445114"/>
            <a:ext cx="416011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b="1" dirty="0">
                <a:solidFill>
                  <a:srgbClr val="191EE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Aurora Serverless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12F9319A-7558-4D4A-ACFA-98474BFC15AD}"/>
              </a:ext>
            </a:extLst>
          </p:cNvPr>
          <p:cNvSpPr/>
          <p:nvPr/>
        </p:nvSpPr>
        <p:spPr>
          <a:xfrm>
            <a:off x="367721" y="5433908"/>
            <a:ext cx="1166209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00B050"/>
                </a:solidFill>
              </a:rPr>
              <a:t>Aurora MySQL launched in Oct 2014; Aurora Postgres launched in Oct 2017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00B050"/>
                </a:solidFill>
              </a:rPr>
              <a:t>Aurora received ACM SIGMOD Systems Award July 2019</a:t>
            </a:r>
          </a:p>
        </p:txBody>
      </p:sp>
    </p:spTree>
    <p:extLst>
      <p:ext uri="{BB962C8B-B14F-4D97-AF65-F5344CB8AC3E}">
        <p14:creationId xmlns:p14="http://schemas.microsoft.com/office/powerpoint/2010/main" val="1949745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64E4AF-56BD-48A8-BA95-28D231795F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Amazon Aurora Design Philosophy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4E37D7E-8C78-4393-BD96-420157187D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6614" y="1905000"/>
            <a:ext cx="4220349" cy="33528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4A7EB3C-394E-4AE8-9B11-A6EE63EBB7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466369"/>
            <a:ext cx="4959292" cy="383841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96F7054-392F-8136-B0C9-9875A7C1C218}"/>
              </a:ext>
            </a:extLst>
          </p:cNvPr>
          <p:cNvSpPr txBox="1"/>
          <p:nvPr/>
        </p:nvSpPr>
        <p:spPr>
          <a:xfrm>
            <a:off x="9015222" y="5953395"/>
            <a:ext cx="226215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rgbClr val="FF0000"/>
                </a:solidFill>
              </a:rPr>
              <a:t>Source: </a:t>
            </a:r>
            <a:r>
              <a:rPr lang="en-US" sz="1050" dirty="0">
                <a:solidFill>
                  <a:srgbClr val="FF0000"/>
                </a:solidFill>
                <a:hlinkClick r:id="rId4"/>
              </a:rPr>
              <a:t>https://bit.ly/3sl4fKz</a:t>
            </a:r>
            <a:r>
              <a:rPr lang="en-US" sz="1050" dirty="0">
                <a:solidFill>
                  <a:srgbClr val="FF0000"/>
                </a:solidFill>
              </a:rPr>
              <a:t>, </a:t>
            </a:r>
            <a:r>
              <a:rPr lang="en-US" sz="1050" dirty="0"/>
              <a:t>AWS</a:t>
            </a:r>
            <a:r>
              <a:rPr lang="en-US" sz="1050" dirty="0">
                <a:solidFill>
                  <a:srgbClr val="FF0000"/>
                </a:solidFill>
              </a:rPr>
              <a:t> 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409852686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14881" y="509982"/>
            <a:ext cx="382668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b="1" dirty="0">
                <a:solidFill>
                  <a:srgbClr val="191EE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Aurora Compute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68347" y="952608"/>
            <a:ext cx="12123653" cy="4997429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Tx/>
              <a:buNone/>
              <a:defRPr sz="24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2" indent="0">
              <a:buNone/>
            </a:pPr>
            <a:endParaRPr lang="en-US" sz="3600" dirty="0">
              <a:latin typeface="+mn-lt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C9C3DA1-BC1C-C24A-8BAA-1E3A5C50F374}"/>
              </a:ext>
            </a:extLst>
          </p:cNvPr>
          <p:cNvSpPr/>
          <p:nvPr/>
        </p:nvSpPr>
        <p:spPr>
          <a:xfrm>
            <a:off x="414882" y="1236387"/>
            <a:ext cx="7196668" cy="50098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Single tenant compute instance (Head Node)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Handles upper half of database stack</a:t>
            </a: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Client connection management</a:t>
            </a: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Query processing</a:t>
            </a: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Transaction management</a:t>
            </a: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Locking</a:t>
            </a: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Buffer cache</a:t>
            </a: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Access methods</a:t>
            </a: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Undo management</a:t>
            </a:r>
            <a:endParaRPr lang="en-US" sz="2400" i="1" dirty="0"/>
          </a:p>
        </p:txBody>
      </p:sp>
      <p:sp>
        <p:nvSpPr>
          <p:cNvPr id="3" name="Cloud Callout 2"/>
          <p:cNvSpPr/>
          <p:nvPr/>
        </p:nvSpPr>
        <p:spPr>
          <a:xfrm>
            <a:off x="8414794" y="496659"/>
            <a:ext cx="3653621" cy="2778550"/>
          </a:xfrm>
          <a:prstGeom prst="cloudCallout">
            <a:avLst/>
          </a:prstGeom>
          <a:noFill/>
          <a:ln w="38100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8860565" y="1418703"/>
            <a:ext cx="1756820" cy="935939"/>
          </a:xfrm>
          <a:prstGeom prst="rect">
            <a:avLst/>
          </a:prstGeom>
          <a:solidFill>
            <a:srgbClr val="C00000"/>
          </a:solidFill>
          <a:ln>
            <a:solidFill>
              <a:srgbClr val="008000"/>
            </a:solidFill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/>
              <a:t>Customer</a:t>
            </a:r>
            <a:br>
              <a:rPr lang="en-US" sz="2000" b="1" dirty="0"/>
            </a:br>
            <a:r>
              <a:rPr lang="en-US" sz="2000" b="1" dirty="0"/>
              <a:t>Application</a:t>
            </a:r>
            <a:endParaRPr lang="en-US" sz="1400" b="1" dirty="0"/>
          </a:p>
        </p:txBody>
      </p:sp>
      <p:sp>
        <p:nvSpPr>
          <p:cNvPr id="10" name="Rectangle 9"/>
          <p:cNvSpPr/>
          <p:nvPr/>
        </p:nvSpPr>
        <p:spPr>
          <a:xfrm>
            <a:off x="8974588" y="4445998"/>
            <a:ext cx="1626242" cy="388153"/>
          </a:xfrm>
          <a:prstGeom prst="rect">
            <a:avLst/>
          </a:prstGeom>
          <a:solidFill>
            <a:srgbClr val="007CBC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00" b="1" dirty="0"/>
              <a:t>SQL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974588" y="4844629"/>
            <a:ext cx="1626242" cy="388153"/>
          </a:xfrm>
          <a:prstGeom prst="rect">
            <a:avLst/>
          </a:prstGeom>
          <a:solidFill>
            <a:srgbClr val="007CBC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00" b="1" dirty="0"/>
              <a:t>Transactions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974588" y="5225193"/>
            <a:ext cx="1626242" cy="388153"/>
          </a:xfrm>
          <a:prstGeom prst="rect">
            <a:avLst/>
          </a:prstGeom>
          <a:solidFill>
            <a:srgbClr val="007CBC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00" b="1" dirty="0"/>
              <a:t>Caching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974588" y="5610846"/>
            <a:ext cx="1626242" cy="388153"/>
          </a:xfrm>
          <a:prstGeom prst="rect">
            <a:avLst/>
          </a:prstGeom>
          <a:solidFill>
            <a:srgbClr val="007CBC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00" b="1" dirty="0"/>
              <a:t>Logging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922560" y="3713871"/>
            <a:ext cx="1756820" cy="2386846"/>
          </a:xfrm>
          <a:prstGeom prst="rect">
            <a:avLst/>
          </a:prstGeom>
          <a:noFill/>
          <a:ln>
            <a:solidFill>
              <a:schemeClr val="tx1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00" dirty="0"/>
          </a:p>
        </p:txBody>
      </p:sp>
      <p:sp>
        <p:nvSpPr>
          <p:cNvPr id="15" name="Up-Down Arrow 14"/>
          <p:cNvSpPr/>
          <p:nvPr/>
        </p:nvSpPr>
        <p:spPr>
          <a:xfrm>
            <a:off x="9601815" y="2344469"/>
            <a:ext cx="274320" cy="1396835"/>
          </a:xfrm>
          <a:prstGeom prst="upDownArrow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8983642" y="3832871"/>
            <a:ext cx="16081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1">
                    <a:lumMod val="75000"/>
                  </a:schemeClr>
                </a:solidFill>
              </a:rPr>
              <a:t>Head Node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404655" y="833147"/>
            <a:ext cx="19959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</a:rPr>
              <a:t>Customer VPC</a:t>
            </a:r>
          </a:p>
        </p:txBody>
      </p:sp>
    </p:spTree>
    <p:extLst>
      <p:ext uri="{BB962C8B-B14F-4D97-AF65-F5344CB8AC3E}">
        <p14:creationId xmlns:p14="http://schemas.microsoft.com/office/powerpoint/2010/main" val="2306326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412"/>
    </mc:Choice>
    <mc:Fallback xmlns="">
      <p:transition spd="slow" advTm="11412"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8EB7C5-6770-4DB9-93EA-F1D96C4148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Aurora Architecture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443C0AF-2D72-41E8-8666-9BD6456015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5927" y="1266559"/>
            <a:ext cx="10980145" cy="482586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FA2B84C-38BA-77BA-92EB-B0F15A8005FC}"/>
              </a:ext>
            </a:extLst>
          </p:cNvPr>
          <p:cNvSpPr txBox="1"/>
          <p:nvPr/>
        </p:nvSpPr>
        <p:spPr>
          <a:xfrm>
            <a:off x="9015222" y="6071401"/>
            <a:ext cx="240482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rgbClr val="FF0000"/>
                </a:solidFill>
              </a:rPr>
              <a:t>Source: </a:t>
            </a:r>
            <a:r>
              <a:rPr lang="en-US" sz="1050" dirty="0">
                <a:solidFill>
                  <a:srgbClr val="FF0000"/>
                </a:solidFill>
                <a:hlinkClick r:id="rId3"/>
              </a:rPr>
              <a:t>https://bit.ly/38eEapF</a:t>
            </a:r>
            <a:r>
              <a:rPr lang="en-US" sz="1050" dirty="0">
                <a:solidFill>
                  <a:srgbClr val="FF0000"/>
                </a:solidFill>
              </a:rPr>
              <a:t>, </a:t>
            </a:r>
            <a:r>
              <a:rPr lang="en-US" sz="1050" dirty="0"/>
              <a:t>AWS</a:t>
            </a:r>
            <a:r>
              <a:rPr lang="en-US" sz="1050" dirty="0">
                <a:solidFill>
                  <a:srgbClr val="FF0000"/>
                </a:solidFill>
              </a:rPr>
              <a:t> 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147999145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33570" y="511528"/>
            <a:ext cx="1030087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800"/>
            <a:r>
              <a:rPr lang="en-US" sz="3200" b="1" dirty="0">
                <a:solidFill>
                  <a:srgbClr val="0000FF"/>
                </a:solidFill>
                <a:ea typeface="+mj-ea"/>
              </a:rPr>
              <a:t>Aurora: Offload Redo to Storage</a:t>
            </a:r>
          </a:p>
        </p:txBody>
      </p:sp>
      <p:sp>
        <p:nvSpPr>
          <p:cNvPr id="41" name="Content Placeholder 2"/>
          <p:cNvSpPr txBox="1">
            <a:spLocks/>
          </p:cNvSpPr>
          <p:nvPr/>
        </p:nvSpPr>
        <p:spPr>
          <a:xfrm>
            <a:off x="1567669" y="1640317"/>
            <a:ext cx="4573400" cy="4529165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4621" indent="-174621" defTabSz="685800">
              <a:lnSpc>
                <a:spcPct val="120000"/>
              </a:lnSpc>
              <a:spcBef>
                <a:spcPts val="0"/>
              </a:spcBef>
              <a:buNone/>
              <a:defRPr/>
            </a:pPr>
            <a:endParaRPr lang="en-US" sz="5550" dirty="0">
              <a:solidFill>
                <a:srgbClr val="FFC000"/>
              </a:solidFill>
              <a:latin typeface="Calibri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753816" y="5785859"/>
            <a:ext cx="1653307" cy="3416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endParaRPr lang="en-US" sz="135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259463" y="1096303"/>
            <a:ext cx="632213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en-US" sz="2800" b="1" dirty="0">
                <a:solidFill>
                  <a:srgbClr val="5B9BD5"/>
                </a:solidFill>
                <a:latin typeface="Calibri"/>
              </a:rPr>
              <a:t>Database Tier</a:t>
            </a:r>
          </a:p>
          <a:p>
            <a:pPr marL="228600" indent="-228600" defTabSz="6858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Calibri"/>
              </a:rPr>
              <a:t>Writes redo log records on network</a:t>
            </a:r>
          </a:p>
          <a:p>
            <a:pPr marL="228600" indent="-228600" defTabSz="6858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Calibri"/>
              </a:rPr>
              <a:t>No full data block writes for checkpointing, cache eviction, background writes</a:t>
            </a:r>
          </a:p>
          <a:p>
            <a:pPr marL="228600" indent="-228600" defTabSz="6858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Calibri"/>
              </a:rPr>
              <a:t>Push log applicator to storage</a:t>
            </a:r>
          </a:p>
          <a:p>
            <a:pPr defTabSz="685800"/>
            <a:r>
              <a:rPr lang="en-US" sz="2800" b="1" dirty="0">
                <a:solidFill>
                  <a:srgbClr val="70AD47"/>
                </a:solidFill>
                <a:latin typeface="Calibri"/>
              </a:rPr>
              <a:t>Storage Tier </a:t>
            </a:r>
          </a:p>
          <a:p>
            <a:pPr marL="228600" indent="-228600" defTabSz="6858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Calibri"/>
              </a:rPr>
              <a:t>Multi tenant, scalable, replicated and self healing storage fleet</a:t>
            </a:r>
          </a:p>
          <a:p>
            <a:pPr marL="228600" indent="-228600" defTabSz="6858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Calibri"/>
              </a:rPr>
              <a:t>Each segment replicated 6 ways across 3 datacenters (AZs)</a:t>
            </a:r>
            <a:endParaRPr lang="en-US" dirty="0">
              <a:solidFill>
                <a:srgbClr val="000000"/>
              </a:solidFill>
              <a:latin typeface="Calibri"/>
            </a:endParaRPr>
          </a:p>
          <a:p>
            <a:pPr marL="228600" indent="-228600" defTabSz="6858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Calibri"/>
              </a:rPr>
              <a:t>Highly parallel scale out redo processing</a:t>
            </a:r>
          </a:p>
          <a:p>
            <a:pPr marL="228600" indent="-228600" defTabSz="6858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Calibri"/>
              </a:rPr>
              <a:t>Generate DB blocks on demand (redo)</a:t>
            </a:r>
          </a:p>
          <a:p>
            <a:pPr marL="228600" indent="-228600" defTabSz="6858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Calibri"/>
              </a:rPr>
              <a:t>Materialize DB blocks in background (redo)</a:t>
            </a: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14AF8C20-26C1-2341-A4C7-FC6EE1F0F581}"/>
              </a:ext>
            </a:extLst>
          </p:cNvPr>
          <p:cNvSpPr/>
          <p:nvPr/>
        </p:nvSpPr>
        <p:spPr>
          <a:xfrm>
            <a:off x="7414020" y="5707048"/>
            <a:ext cx="4197175" cy="584775"/>
          </a:xfrm>
          <a:prstGeom prst="rect">
            <a:avLst/>
          </a:prstGeom>
          <a:solidFill>
            <a:schemeClr val="accent4"/>
          </a:solidFill>
        </p:spPr>
        <p:txBody>
          <a:bodyPr wrap="none">
            <a:spAutoFit/>
          </a:bodyPr>
          <a:lstStyle/>
          <a:p>
            <a:pPr algn="ctr" defTabSz="685800"/>
            <a:r>
              <a:rPr lang="en-US" sz="3200" b="1" dirty="0">
                <a:solidFill>
                  <a:srgbClr val="FFFFFF"/>
                </a:solidFill>
                <a:latin typeface="Calibri"/>
              </a:rPr>
              <a:t>The Log is the Database</a:t>
            </a:r>
          </a:p>
        </p:txBody>
      </p: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3A16E0FF-D3C3-4E4A-86A4-F9CE54D8C7C7}"/>
              </a:ext>
            </a:extLst>
          </p:cNvPr>
          <p:cNvGrpSpPr/>
          <p:nvPr/>
        </p:nvGrpSpPr>
        <p:grpSpPr>
          <a:xfrm>
            <a:off x="6660277" y="1534075"/>
            <a:ext cx="5272259" cy="3827534"/>
            <a:chOff x="5525662" y="1185319"/>
            <a:chExt cx="6368565" cy="4645938"/>
          </a:xfrm>
        </p:grpSpPr>
        <p:sp>
          <p:nvSpPr>
            <p:cNvPr id="137" name="Rectangle 136">
              <a:extLst>
                <a:ext uri="{FF2B5EF4-FFF2-40B4-BE49-F238E27FC236}">
                  <a16:creationId xmlns:a16="http://schemas.microsoft.com/office/drawing/2014/main" id="{A7A5CEA2-6444-4783-928C-C124159636C5}"/>
                </a:ext>
              </a:extLst>
            </p:cNvPr>
            <p:cNvSpPr/>
            <p:nvPr/>
          </p:nvSpPr>
          <p:spPr>
            <a:xfrm>
              <a:off x="5893753" y="1761635"/>
              <a:ext cx="1228435" cy="398079"/>
            </a:xfrm>
            <a:prstGeom prst="rect">
              <a:avLst/>
            </a:prstGeom>
            <a:solidFill>
              <a:srgbClr val="007CBC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dirty="0"/>
                <a:t>SQL</a:t>
              </a:r>
            </a:p>
          </p:txBody>
        </p:sp>
        <p:sp>
          <p:nvSpPr>
            <p:cNvPr id="138" name="Rectangle 137">
              <a:extLst>
                <a:ext uri="{FF2B5EF4-FFF2-40B4-BE49-F238E27FC236}">
                  <a16:creationId xmlns:a16="http://schemas.microsoft.com/office/drawing/2014/main" id="{885E4168-BE98-4FB8-ACE2-29281D7B8BCF}"/>
                </a:ext>
              </a:extLst>
            </p:cNvPr>
            <p:cNvSpPr/>
            <p:nvPr/>
          </p:nvSpPr>
          <p:spPr>
            <a:xfrm>
              <a:off x="5893753" y="2126233"/>
              <a:ext cx="1228435" cy="398079"/>
            </a:xfrm>
            <a:prstGeom prst="rect">
              <a:avLst/>
            </a:prstGeom>
            <a:solidFill>
              <a:srgbClr val="007CBC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dirty="0"/>
                <a:t>Transactions</a:t>
              </a:r>
            </a:p>
          </p:txBody>
        </p:sp>
        <p:sp>
          <p:nvSpPr>
            <p:cNvPr id="139" name="Rectangle 138">
              <a:extLst>
                <a:ext uri="{FF2B5EF4-FFF2-40B4-BE49-F238E27FC236}">
                  <a16:creationId xmlns:a16="http://schemas.microsoft.com/office/drawing/2014/main" id="{560C6A90-31E7-4D48-9FE3-2C0F6B6A0596}"/>
                </a:ext>
              </a:extLst>
            </p:cNvPr>
            <p:cNvSpPr/>
            <p:nvPr/>
          </p:nvSpPr>
          <p:spPr>
            <a:xfrm>
              <a:off x="6460841" y="3615743"/>
              <a:ext cx="747976" cy="366152"/>
            </a:xfrm>
            <a:prstGeom prst="rect">
              <a:avLst/>
            </a:prstGeom>
            <a:solidFill>
              <a:srgbClr val="8BC942"/>
            </a:solidFill>
            <a:ln>
              <a:solidFill>
                <a:srgbClr val="008000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67" dirty="0"/>
            </a:p>
          </p:txBody>
        </p:sp>
        <p:sp>
          <p:nvSpPr>
            <p:cNvPr id="140" name="Rectangle 139">
              <a:extLst>
                <a:ext uri="{FF2B5EF4-FFF2-40B4-BE49-F238E27FC236}">
                  <a16:creationId xmlns:a16="http://schemas.microsoft.com/office/drawing/2014/main" id="{B1A35DEE-0B05-44EE-A10E-277BA43BAD1D}"/>
                </a:ext>
              </a:extLst>
            </p:cNvPr>
            <p:cNvSpPr/>
            <p:nvPr/>
          </p:nvSpPr>
          <p:spPr>
            <a:xfrm>
              <a:off x="5622818" y="3615743"/>
              <a:ext cx="747976" cy="366152"/>
            </a:xfrm>
            <a:prstGeom prst="rect">
              <a:avLst/>
            </a:prstGeom>
            <a:solidFill>
              <a:srgbClr val="8BC942"/>
            </a:solidFill>
            <a:ln>
              <a:solidFill>
                <a:srgbClr val="008000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67" dirty="0"/>
            </a:p>
          </p:txBody>
        </p: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56BFB4A0-1DC8-4FBE-BCA6-9F494CC1FBC2}"/>
                </a:ext>
              </a:extLst>
            </p:cNvPr>
            <p:cNvCxnSpPr/>
            <p:nvPr/>
          </p:nvCxnSpPr>
          <p:spPr>
            <a:xfrm>
              <a:off x="7549113" y="1185319"/>
              <a:ext cx="0" cy="3884210"/>
            </a:xfrm>
            <a:prstGeom prst="line">
              <a:avLst/>
            </a:prstGeom>
            <a:ln w="9525" cmpd="sng"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Elbow Connector 47">
              <a:extLst>
                <a:ext uri="{FF2B5EF4-FFF2-40B4-BE49-F238E27FC236}">
                  <a16:creationId xmlns:a16="http://schemas.microsoft.com/office/drawing/2014/main" id="{717EF800-881C-49F0-BF49-7FA7AA84F6EC}"/>
                </a:ext>
              </a:extLst>
            </p:cNvPr>
            <p:cNvCxnSpPr>
              <a:endCxn id="144" idx="0"/>
            </p:cNvCxnSpPr>
            <p:nvPr/>
          </p:nvCxnSpPr>
          <p:spPr>
            <a:xfrm rot="5400000">
              <a:off x="5936640" y="3044410"/>
              <a:ext cx="631501" cy="511164"/>
            </a:xfrm>
            <a:prstGeom prst="bentConnector3">
              <a:avLst>
                <a:gd name="adj1" fmla="val 50000"/>
              </a:avLst>
            </a:prstGeom>
            <a:ln w="12700">
              <a:solidFill>
                <a:srgbClr val="8BC942"/>
              </a:solidFill>
              <a:headEnd type="none"/>
              <a:tailEnd type="triangle" w="sm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Elbow Connector 48">
              <a:extLst>
                <a:ext uri="{FF2B5EF4-FFF2-40B4-BE49-F238E27FC236}">
                  <a16:creationId xmlns:a16="http://schemas.microsoft.com/office/drawing/2014/main" id="{603C0225-B532-4A74-9904-F1AA9CD71C0B}"/>
                </a:ext>
              </a:extLst>
            </p:cNvPr>
            <p:cNvCxnSpPr>
              <a:endCxn id="143" idx="0"/>
            </p:cNvCxnSpPr>
            <p:nvPr/>
          </p:nvCxnSpPr>
          <p:spPr>
            <a:xfrm rot="16200000" flipH="1">
              <a:off x="6355651" y="3136564"/>
              <a:ext cx="631501" cy="326859"/>
            </a:xfrm>
            <a:prstGeom prst="bentConnector3">
              <a:avLst>
                <a:gd name="adj1" fmla="val 50000"/>
              </a:avLst>
            </a:prstGeom>
            <a:ln w="12700">
              <a:solidFill>
                <a:srgbClr val="8BC942"/>
              </a:solidFill>
              <a:headEnd type="none"/>
              <a:tailEnd type="triangle" w="sm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4" name="Rectangle 143">
              <a:extLst>
                <a:ext uri="{FF2B5EF4-FFF2-40B4-BE49-F238E27FC236}">
                  <a16:creationId xmlns:a16="http://schemas.microsoft.com/office/drawing/2014/main" id="{190E2E9D-87A3-4E5F-8CEC-773C62941437}"/>
                </a:ext>
              </a:extLst>
            </p:cNvPr>
            <p:cNvSpPr/>
            <p:nvPr/>
          </p:nvSpPr>
          <p:spPr>
            <a:xfrm>
              <a:off x="8753217" y="3615740"/>
              <a:ext cx="747976" cy="366152"/>
            </a:xfrm>
            <a:prstGeom prst="rect">
              <a:avLst/>
            </a:prstGeom>
            <a:solidFill>
              <a:srgbClr val="8BC942"/>
            </a:solidFill>
            <a:ln>
              <a:solidFill>
                <a:srgbClr val="008000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67" dirty="0"/>
            </a:p>
          </p:txBody>
        </p:sp>
        <p:sp>
          <p:nvSpPr>
            <p:cNvPr id="145" name="Rectangle 144">
              <a:extLst>
                <a:ext uri="{FF2B5EF4-FFF2-40B4-BE49-F238E27FC236}">
                  <a16:creationId xmlns:a16="http://schemas.microsoft.com/office/drawing/2014/main" id="{E4F3CDA7-4EEE-4978-8BBB-5790D4E2D2C7}"/>
                </a:ext>
              </a:extLst>
            </p:cNvPr>
            <p:cNvSpPr/>
            <p:nvPr/>
          </p:nvSpPr>
          <p:spPr>
            <a:xfrm>
              <a:off x="7902480" y="3615743"/>
              <a:ext cx="747976" cy="366152"/>
            </a:xfrm>
            <a:prstGeom prst="rect">
              <a:avLst/>
            </a:prstGeom>
            <a:solidFill>
              <a:srgbClr val="8BC942"/>
            </a:solidFill>
            <a:ln>
              <a:solidFill>
                <a:srgbClr val="008000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67" dirty="0"/>
            </a:p>
          </p:txBody>
        </p:sp>
        <p:cxnSp>
          <p:nvCxnSpPr>
            <p:cNvPr id="146" name="Elbow Connector 51">
              <a:extLst>
                <a:ext uri="{FF2B5EF4-FFF2-40B4-BE49-F238E27FC236}">
                  <a16:creationId xmlns:a16="http://schemas.microsoft.com/office/drawing/2014/main" id="{BB4FE970-8680-48E8-8FE0-DA6968B7E3D0}"/>
                </a:ext>
              </a:extLst>
            </p:cNvPr>
            <p:cNvCxnSpPr>
              <a:endCxn id="149" idx="0"/>
            </p:cNvCxnSpPr>
            <p:nvPr/>
          </p:nvCxnSpPr>
          <p:spPr>
            <a:xfrm rot="16200000" flipH="1">
              <a:off x="7076468" y="2415744"/>
              <a:ext cx="631501" cy="1768497"/>
            </a:xfrm>
            <a:prstGeom prst="bentConnector3">
              <a:avLst>
                <a:gd name="adj1" fmla="val 50000"/>
              </a:avLst>
            </a:prstGeom>
            <a:ln w="12700">
              <a:solidFill>
                <a:srgbClr val="8BC942"/>
              </a:solidFill>
              <a:headEnd type="none"/>
              <a:tailEnd type="triangle" w="sm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Elbow Connector 52">
              <a:extLst>
                <a:ext uri="{FF2B5EF4-FFF2-40B4-BE49-F238E27FC236}">
                  <a16:creationId xmlns:a16="http://schemas.microsoft.com/office/drawing/2014/main" id="{D8C2697A-6CC6-44E3-8BE5-C0490130637F}"/>
                </a:ext>
              </a:extLst>
            </p:cNvPr>
            <p:cNvCxnSpPr>
              <a:endCxn id="148" idx="0"/>
            </p:cNvCxnSpPr>
            <p:nvPr/>
          </p:nvCxnSpPr>
          <p:spPr>
            <a:xfrm rot="16200000" flipH="1">
              <a:off x="7501840" y="1990373"/>
              <a:ext cx="631496" cy="2619235"/>
            </a:xfrm>
            <a:prstGeom prst="bentConnector3">
              <a:avLst>
                <a:gd name="adj1" fmla="val 50000"/>
              </a:avLst>
            </a:prstGeom>
            <a:ln w="12700">
              <a:solidFill>
                <a:srgbClr val="8BC942"/>
              </a:solidFill>
              <a:headEnd type="none"/>
              <a:tailEnd type="triangle" w="sm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8" name="TextBox 147">
              <a:extLst>
                <a:ext uri="{FF2B5EF4-FFF2-40B4-BE49-F238E27FC236}">
                  <a16:creationId xmlns:a16="http://schemas.microsoft.com/office/drawing/2014/main" id="{A1ECC4D5-D080-4751-A032-0DFBC0AB4CC7}"/>
                </a:ext>
              </a:extLst>
            </p:cNvPr>
            <p:cNvSpPr txBox="1"/>
            <p:nvPr/>
          </p:nvSpPr>
          <p:spPr>
            <a:xfrm>
              <a:off x="5664418" y="1190056"/>
              <a:ext cx="1884695" cy="3796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867" dirty="0"/>
                <a:t>AZ 1</a:t>
              </a:r>
            </a:p>
          </p:txBody>
        </p:sp>
        <p:sp>
          <p:nvSpPr>
            <p:cNvPr id="149" name="TextBox 148">
              <a:extLst>
                <a:ext uri="{FF2B5EF4-FFF2-40B4-BE49-F238E27FC236}">
                  <a16:creationId xmlns:a16="http://schemas.microsoft.com/office/drawing/2014/main" id="{11C69DD9-C578-4094-9904-A54442672A53}"/>
                </a:ext>
              </a:extLst>
            </p:cNvPr>
            <p:cNvSpPr txBox="1"/>
            <p:nvPr/>
          </p:nvSpPr>
          <p:spPr>
            <a:xfrm>
              <a:off x="7621114" y="1190056"/>
              <a:ext cx="1982841" cy="3796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867" dirty="0"/>
                <a:t>AZ 2</a:t>
              </a:r>
            </a:p>
          </p:txBody>
        </p:sp>
        <p:sp>
          <p:nvSpPr>
            <p:cNvPr id="150" name="Rectangle 149">
              <a:extLst>
                <a:ext uri="{FF2B5EF4-FFF2-40B4-BE49-F238E27FC236}">
                  <a16:creationId xmlns:a16="http://schemas.microsoft.com/office/drawing/2014/main" id="{F7B3108C-0358-480F-B186-81BB15E44DD5}"/>
                </a:ext>
              </a:extLst>
            </p:cNvPr>
            <p:cNvSpPr/>
            <p:nvPr/>
          </p:nvSpPr>
          <p:spPr>
            <a:xfrm>
              <a:off x="11043490" y="3615743"/>
              <a:ext cx="747976" cy="366152"/>
            </a:xfrm>
            <a:prstGeom prst="rect">
              <a:avLst/>
            </a:prstGeom>
            <a:solidFill>
              <a:srgbClr val="8BC942"/>
            </a:solidFill>
            <a:ln>
              <a:solidFill>
                <a:srgbClr val="008000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67" dirty="0"/>
            </a:p>
          </p:txBody>
        </p:sp>
        <p:sp>
          <p:nvSpPr>
            <p:cNvPr id="151" name="Rectangle 150">
              <a:extLst>
                <a:ext uri="{FF2B5EF4-FFF2-40B4-BE49-F238E27FC236}">
                  <a16:creationId xmlns:a16="http://schemas.microsoft.com/office/drawing/2014/main" id="{668835D4-64A5-478E-8F6E-611187D41C2A}"/>
                </a:ext>
              </a:extLst>
            </p:cNvPr>
            <p:cNvSpPr/>
            <p:nvPr/>
          </p:nvSpPr>
          <p:spPr>
            <a:xfrm>
              <a:off x="10192752" y="3615743"/>
              <a:ext cx="747976" cy="366152"/>
            </a:xfrm>
            <a:prstGeom prst="rect">
              <a:avLst/>
            </a:prstGeom>
            <a:solidFill>
              <a:srgbClr val="8BC942"/>
            </a:solidFill>
            <a:ln>
              <a:solidFill>
                <a:srgbClr val="008000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67" dirty="0"/>
            </a:p>
          </p:txBody>
        </p:sp>
        <p:sp>
          <p:nvSpPr>
            <p:cNvPr id="152" name="TextBox 151">
              <a:extLst>
                <a:ext uri="{FF2B5EF4-FFF2-40B4-BE49-F238E27FC236}">
                  <a16:creationId xmlns:a16="http://schemas.microsoft.com/office/drawing/2014/main" id="{55163003-6E86-4D18-A4BB-88257D4E9B4E}"/>
                </a:ext>
              </a:extLst>
            </p:cNvPr>
            <p:cNvSpPr txBox="1"/>
            <p:nvPr/>
          </p:nvSpPr>
          <p:spPr>
            <a:xfrm>
              <a:off x="9911386" y="1190060"/>
              <a:ext cx="1982841" cy="3796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867" dirty="0"/>
                <a:t>AZ 3</a:t>
              </a:r>
            </a:p>
          </p:txBody>
        </p:sp>
        <p:cxnSp>
          <p:nvCxnSpPr>
            <p:cNvPr id="153" name="Elbow Connector 58">
              <a:extLst>
                <a:ext uri="{FF2B5EF4-FFF2-40B4-BE49-F238E27FC236}">
                  <a16:creationId xmlns:a16="http://schemas.microsoft.com/office/drawing/2014/main" id="{9C84ADE2-77F8-48E2-A340-94CC5D3ECBF4}"/>
                </a:ext>
              </a:extLst>
            </p:cNvPr>
            <p:cNvCxnSpPr>
              <a:endCxn id="155" idx="0"/>
            </p:cNvCxnSpPr>
            <p:nvPr/>
          </p:nvCxnSpPr>
          <p:spPr>
            <a:xfrm rot="16200000" flipH="1">
              <a:off x="8221605" y="1270609"/>
              <a:ext cx="631501" cy="4058769"/>
            </a:xfrm>
            <a:prstGeom prst="bentConnector3">
              <a:avLst>
                <a:gd name="adj1" fmla="val 50000"/>
              </a:avLst>
            </a:prstGeom>
            <a:ln w="12700">
              <a:solidFill>
                <a:srgbClr val="8BC942"/>
              </a:solidFill>
              <a:headEnd type="none"/>
              <a:tailEnd type="triangle" w="sm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4" name="Rectangle 153">
              <a:extLst>
                <a:ext uri="{FF2B5EF4-FFF2-40B4-BE49-F238E27FC236}">
                  <a16:creationId xmlns:a16="http://schemas.microsoft.com/office/drawing/2014/main" id="{7D5E03AC-7C55-45FE-B986-5753A626862B}"/>
                </a:ext>
              </a:extLst>
            </p:cNvPr>
            <p:cNvSpPr/>
            <p:nvPr/>
          </p:nvSpPr>
          <p:spPr>
            <a:xfrm>
              <a:off x="5892022" y="2580011"/>
              <a:ext cx="1228435" cy="398079"/>
            </a:xfrm>
            <a:prstGeom prst="rect">
              <a:avLst/>
            </a:prstGeom>
            <a:solidFill>
              <a:srgbClr val="007CBC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dirty="0"/>
                <a:t>Caching</a:t>
              </a:r>
            </a:p>
          </p:txBody>
        </p:sp>
        <p:sp>
          <p:nvSpPr>
            <p:cNvPr id="155" name="Rectangle 154">
              <a:extLst>
                <a:ext uri="{FF2B5EF4-FFF2-40B4-BE49-F238E27FC236}">
                  <a16:creationId xmlns:a16="http://schemas.microsoft.com/office/drawing/2014/main" id="{E5E0B3F3-512D-4DDE-833E-A11F5A05429B}"/>
                </a:ext>
              </a:extLst>
            </p:cNvPr>
            <p:cNvSpPr/>
            <p:nvPr/>
          </p:nvSpPr>
          <p:spPr>
            <a:xfrm>
              <a:off x="5525662" y="3525660"/>
              <a:ext cx="6352836" cy="550043"/>
            </a:xfrm>
            <a:prstGeom prst="rect">
              <a:avLst/>
            </a:prstGeom>
            <a:noFill/>
            <a:ln>
              <a:solidFill>
                <a:schemeClr val="tx1"/>
              </a:solidFill>
              <a:prstDash val="dot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/>
            </a:p>
          </p:txBody>
        </p:sp>
        <p:sp>
          <p:nvSpPr>
            <p:cNvPr id="156" name="Rectangle 155">
              <a:extLst>
                <a:ext uri="{FF2B5EF4-FFF2-40B4-BE49-F238E27FC236}">
                  <a16:creationId xmlns:a16="http://schemas.microsoft.com/office/drawing/2014/main" id="{397E5B5E-066D-43FB-84EA-99BBFAAC92BE}"/>
                </a:ext>
              </a:extLst>
            </p:cNvPr>
            <p:cNvSpPr/>
            <p:nvPr/>
          </p:nvSpPr>
          <p:spPr>
            <a:xfrm>
              <a:off x="5659167" y="3652598"/>
              <a:ext cx="128481" cy="149896"/>
            </a:xfrm>
            <a:prstGeom prst="rect">
              <a:avLst/>
            </a:prstGeom>
            <a:solidFill>
              <a:schemeClr val="accent1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157" name="Rectangle 156">
              <a:extLst>
                <a:ext uri="{FF2B5EF4-FFF2-40B4-BE49-F238E27FC236}">
                  <a16:creationId xmlns:a16="http://schemas.microsoft.com/office/drawing/2014/main" id="{B0E572BE-BD16-4CCD-BCD3-FDE913405AB3}"/>
                </a:ext>
              </a:extLst>
            </p:cNvPr>
            <p:cNvSpPr/>
            <p:nvPr/>
          </p:nvSpPr>
          <p:spPr>
            <a:xfrm>
              <a:off x="5834147" y="3652598"/>
              <a:ext cx="128481" cy="149896"/>
            </a:xfrm>
            <a:prstGeom prst="rect">
              <a:avLst/>
            </a:prstGeom>
            <a:solidFill>
              <a:srgbClr val="007CBC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158" name="Rectangle 157">
              <a:extLst>
                <a:ext uri="{FF2B5EF4-FFF2-40B4-BE49-F238E27FC236}">
                  <a16:creationId xmlns:a16="http://schemas.microsoft.com/office/drawing/2014/main" id="{0030B30D-E1A2-4650-99BB-642D00856DE0}"/>
                </a:ext>
              </a:extLst>
            </p:cNvPr>
            <p:cNvSpPr/>
            <p:nvPr/>
          </p:nvSpPr>
          <p:spPr>
            <a:xfrm>
              <a:off x="6011870" y="3652598"/>
              <a:ext cx="128481" cy="149896"/>
            </a:xfrm>
            <a:prstGeom prst="rect">
              <a:avLst/>
            </a:prstGeom>
            <a:solidFill>
              <a:srgbClr val="B22491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cxnSp>
          <p:nvCxnSpPr>
            <p:cNvPr id="159" name="Straight Connector 158">
              <a:extLst>
                <a:ext uri="{FF2B5EF4-FFF2-40B4-BE49-F238E27FC236}">
                  <a16:creationId xmlns:a16="http://schemas.microsoft.com/office/drawing/2014/main" id="{D02B3BEF-177C-4A1A-AC01-76165EB1EBCD}"/>
                </a:ext>
              </a:extLst>
            </p:cNvPr>
            <p:cNvCxnSpPr/>
            <p:nvPr/>
          </p:nvCxnSpPr>
          <p:spPr>
            <a:xfrm>
              <a:off x="9857272" y="1185319"/>
              <a:ext cx="0" cy="3884210"/>
            </a:xfrm>
            <a:prstGeom prst="line">
              <a:avLst/>
            </a:prstGeom>
            <a:ln w="9525" cmpd="sng"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Straight Arrow Connector 159">
              <a:extLst>
                <a:ext uri="{FF2B5EF4-FFF2-40B4-BE49-F238E27FC236}">
                  <a16:creationId xmlns:a16="http://schemas.microsoft.com/office/drawing/2014/main" id="{25BF1CF0-178F-4307-9F77-FA65DFD353F2}"/>
                </a:ext>
              </a:extLst>
            </p:cNvPr>
            <p:cNvCxnSpPr/>
            <p:nvPr/>
          </p:nvCxnSpPr>
          <p:spPr>
            <a:xfrm>
              <a:off x="8708574" y="4075699"/>
              <a:ext cx="10791" cy="841240"/>
            </a:xfrm>
            <a:prstGeom prst="straightConnector1">
              <a:avLst/>
            </a:prstGeom>
            <a:ln w="12700">
              <a:solidFill>
                <a:srgbClr val="FF6600"/>
              </a:solidFill>
              <a:headEnd type="none"/>
              <a:tailEnd type="triangle" w="sm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1" name="Rectangle 160">
              <a:extLst>
                <a:ext uri="{FF2B5EF4-FFF2-40B4-BE49-F238E27FC236}">
                  <a16:creationId xmlns:a16="http://schemas.microsoft.com/office/drawing/2014/main" id="{0993DFCD-EEA2-468F-8B20-06681E4645D8}"/>
                </a:ext>
              </a:extLst>
            </p:cNvPr>
            <p:cNvSpPr/>
            <p:nvPr/>
          </p:nvSpPr>
          <p:spPr>
            <a:xfrm>
              <a:off x="6505834" y="3652598"/>
              <a:ext cx="128481" cy="149896"/>
            </a:xfrm>
            <a:prstGeom prst="rect">
              <a:avLst/>
            </a:prstGeom>
            <a:solidFill>
              <a:schemeClr val="accent1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162" name="Rectangle 161">
              <a:extLst>
                <a:ext uri="{FF2B5EF4-FFF2-40B4-BE49-F238E27FC236}">
                  <a16:creationId xmlns:a16="http://schemas.microsoft.com/office/drawing/2014/main" id="{A6B25549-DEA9-4845-9BCA-47AF956BE124}"/>
                </a:ext>
              </a:extLst>
            </p:cNvPr>
            <p:cNvSpPr/>
            <p:nvPr/>
          </p:nvSpPr>
          <p:spPr>
            <a:xfrm>
              <a:off x="6858537" y="3652598"/>
              <a:ext cx="128481" cy="149896"/>
            </a:xfrm>
            <a:prstGeom prst="rect">
              <a:avLst/>
            </a:prstGeom>
            <a:solidFill>
              <a:srgbClr val="B22491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163" name="Rectangle 162">
              <a:extLst>
                <a:ext uri="{FF2B5EF4-FFF2-40B4-BE49-F238E27FC236}">
                  <a16:creationId xmlns:a16="http://schemas.microsoft.com/office/drawing/2014/main" id="{38F866D5-03C8-4692-9C0D-AFBCDCE13741}"/>
                </a:ext>
              </a:extLst>
            </p:cNvPr>
            <p:cNvSpPr/>
            <p:nvPr/>
          </p:nvSpPr>
          <p:spPr>
            <a:xfrm>
              <a:off x="7939525" y="3652598"/>
              <a:ext cx="128481" cy="149896"/>
            </a:xfrm>
            <a:prstGeom prst="rect">
              <a:avLst/>
            </a:prstGeom>
            <a:solidFill>
              <a:srgbClr val="007CBC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164" name="Rectangle 163">
              <a:extLst>
                <a:ext uri="{FF2B5EF4-FFF2-40B4-BE49-F238E27FC236}">
                  <a16:creationId xmlns:a16="http://schemas.microsoft.com/office/drawing/2014/main" id="{415D6B05-45C5-42C1-9902-F4ED142585C9}"/>
                </a:ext>
              </a:extLst>
            </p:cNvPr>
            <p:cNvSpPr/>
            <p:nvPr/>
          </p:nvSpPr>
          <p:spPr>
            <a:xfrm>
              <a:off x="8108857" y="3652598"/>
              <a:ext cx="128481" cy="149896"/>
            </a:xfrm>
            <a:prstGeom prst="rect">
              <a:avLst/>
            </a:prstGeom>
            <a:solidFill>
              <a:schemeClr val="accent1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165" name="Rectangle 164">
              <a:extLst>
                <a:ext uri="{FF2B5EF4-FFF2-40B4-BE49-F238E27FC236}">
                  <a16:creationId xmlns:a16="http://schemas.microsoft.com/office/drawing/2014/main" id="{726D0047-6663-40D2-B026-9E548167EEA7}"/>
                </a:ext>
              </a:extLst>
            </p:cNvPr>
            <p:cNvSpPr/>
            <p:nvPr/>
          </p:nvSpPr>
          <p:spPr>
            <a:xfrm>
              <a:off x="8814414" y="3652598"/>
              <a:ext cx="128481" cy="149896"/>
            </a:xfrm>
            <a:prstGeom prst="rect">
              <a:avLst/>
            </a:prstGeom>
            <a:solidFill>
              <a:srgbClr val="007CBC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166" name="Rectangle 165">
              <a:extLst>
                <a:ext uri="{FF2B5EF4-FFF2-40B4-BE49-F238E27FC236}">
                  <a16:creationId xmlns:a16="http://schemas.microsoft.com/office/drawing/2014/main" id="{6046BF6E-E6A9-49A2-A0F9-AFC41607A308}"/>
                </a:ext>
              </a:extLst>
            </p:cNvPr>
            <p:cNvSpPr/>
            <p:nvPr/>
          </p:nvSpPr>
          <p:spPr>
            <a:xfrm>
              <a:off x="9144537" y="3652598"/>
              <a:ext cx="128481" cy="149896"/>
            </a:xfrm>
            <a:prstGeom prst="rect">
              <a:avLst/>
            </a:prstGeom>
            <a:solidFill>
              <a:srgbClr val="B22491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167" name="Rectangle 166">
              <a:extLst>
                <a:ext uri="{FF2B5EF4-FFF2-40B4-BE49-F238E27FC236}">
                  <a16:creationId xmlns:a16="http://schemas.microsoft.com/office/drawing/2014/main" id="{D160BD47-F1B2-4F36-B855-097CFAD998E2}"/>
                </a:ext>
              </a:extLst>
            </p:cNvPr>
            <p:cNvSpPr/>
            <p:nvPr/>
          </p:nvSpPr>
          <p:spPr>
            <a:xfrm>
              <a:off x="10231167" y="3652598"/>
              <a:ext cx="128481" cy="149896"/>
            </a:xfrm>
            <a:prstGeom prst="rect">
              <a:avLst/>
            </a:prstGeom>
            <a:solidFill>
              <a:schemeClr val="accent1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168" name="Rectangle 167">
              <a:extLst>
                <a:ext uri="{FF2B5EF4-FFF2-40B4-BE49-F238E27FC236}">
                  <a16:creationId xmlns:a16="http://schemas.microsoft.com/office/drawing/2014/main" id="{3182FAC6-A63F-41DE-BCDF-95AD50E79587}"/>
                </a:ext>
              </a:extLst>
            </p:cNvPr>
            <p:cNvSpPr/>
            <p:nvPr/>
          </p:nvSpPr>
          <p:spPr>
            <a:xfrm>
              <a:off x="10397603" y="3652598"/>
              <a:ext cx="128481" cy="149896"/>
            </a:xfrm>
            <a:prstGeom prst="rect">
              <a:avLst/>
            </a:prstGeom>
            <a:solidFill>
              <a:srgbClr val="B22491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169" name="Rectangle 168">
              <a:extLst>
                <a:ext uri="{FF2B5EF4-FFF2-40B4-BE49-F238E27FC236}">
                  <a16:creationId xmlns:a16="http://schemas.microsoft.com/office/drawing/2014/main" id="{882DC87B-51FF-4A1E-9D97-257E0DD2873F}"/>
                </a:ext>
              </a:extLst>
            </p:cNvPr>
            <p:cNvSpPr/>
            <p:nvPr/>
          </p:nvSpPr>
          <p:spPr>
            <a:xfrm>
              <a:off x="11089123" y="3652598"/>
              <a:ext cx="128481" cy="149896"/>
            </a:xfrm>
            <a:prstGeom prst="rect">
              <a:avLst/>
            </a:prstGeom>
            <a:solidFill>
              <a:schemeClr val="accent1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170" name="Rectangle 169">
              <a:extLst>
                <a:ext uri="{FF2B5EF4-FFF2-40B4-BE49-F238E27FC236}">
                  <a16:creationId xmlns:a16="http://schemas.microsoft.com/office/drawing/2014/main" id="{3A23F30D-6ECE-4D5B-8150-FBD5E247DA12}"/>
                </a:ext>
              </a:extLst>
            </p:cNvPr>
            <p:cNvSpPr/>
            <p:nvPr/>
          </p:nvSpPr>
          <p:spPr>
            <a:xfrm>
              <a:off x="11264103" y="3652598"/>
              <a:ext cx="128481" cy="149896"/>
            </a:xfrm>
            <a:prstGeom prst="rect">
              <a:avLst/>
            </a:prstGeom>
            <a:solidFill>
              <a:srgbClr val="007CBC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171" name="Rectangle 170">
              <a:extLst>
                <a:ext uri="{FF2B5EF4-FFF2-40B4-BE49-F238E27FC236}">
                  <a16:creationId xmlns:a16="http://schemas.microsoft.com/office/drawing/2014/main" id="{836869CC-3A4A-41B6-A9B3-1743E15621D0}"/>
                </a:ext>
              </a:extLst>
            </p:cNvPr>
            <p:cNvSpPr/>
            <p:nvPr/>
          </p:nvSpPr>
          <p:spPr>
            <a:xfrm>
              <a:off x="11441826" y="3652598"/>
              <a:ext cx="128481" cy="149896"/>
            </a:xfrm>
            <a:prstGeom prst="rect">
              <a:avLst/>
            </a:prstGeom>
            <a:solidFill>
              <a:srgbClr val="B22491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172" name="Rectangle 171">
              <a:extLst>
                <a:ext uri="{FF2B5EF4-FFF2-40B4-BE49-F238E27FC236}">
                  <a16:creationId xmlns:a16="http://schemas.microsoft.com/office/drawing/2014/main" id="{5CA8A4E2-FD2C-42AA-A83F-ACB1BF940E96}"/>
                </a:ext>
              </a:extLst>
            </p:cNvPr>
            <p:cNvSpPr/>
            <p:nvPr/>
          </p:nvSpPr>
          <p:spPr>
            <a:xfrm>
              <a:off x="5841197" y="1705440"/>
              <a:ext cx="1343377" cy="1332089"/>
            </a:xfrm>
            <a:prstGeom prst="rect">
              <a:avLst/>
            </a:prstGeom>
            <a:noFill/>
            <a:ln>
              <a:solidFill>
                <a:schemeClr val="tx1"/>
              </a:solidFill>
              <a:prstDash val="dot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/>
            </a:p>
          </p:txBody>
        </p:sp>
        <p:grpSp>
          <p:nvGrpSpPr>
            <p:cNvPr id="173" name="Group 172">
              <a:extLst>
                <a:ext uri="{FF2B5EF4-FFF2-40B4-BE49-F238E27FC236}">
                  <a16:creationId xmlns:a16="http://schemas.microsoft.com/office/drawing/2014/main" id="{D8F72BDF-9F7D-4AFE-B62C-F0D92ACDA737}"/>
                </a:ext>
              </a:extLst>
            </p:cNvPr>
            <p:cNvGrpSpPr/>
            <p:nvPr/>
          </p:nvGrpSpPr>
          <p:grpSpPr>
            <a:xfrm>
              <a:off x="8239202" y="4956151"/>
              <a:ext cx="977371" cy="875106"/>
              <a:chOff x="5377232" y="3779997"/>
              <a:chExt cx="1139277" cy="1020070"/>
            </a:xfrm>
          </p:grpSpPr>
          <p:pic>
            <p:nvPicPr>
              <p:cNvPr id="178" name="Picture 177" descr="S3.png">
                <a:extLst>
                  <a:ext uri="{FF2B5EF4-FFF2-40B4-BE49-F238E27FC236}">
                    <a16:creationId xmlns:a16="http://schemas.microsoft.com/office/drawing/2014/main" id="{A53E00F3-8949-4966-9B1C-0E35079613A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574680" y="3779997"/>
                <a:ext cx="731520" cy="731520"/>
              </a:xfrm>
              <a:prstGeom prst="rect">
                <a:avLst/>
              </a:prstGeom>
            </p:spPr>
          </p:pic>
          <p:sp>
            <p:nvSpPr>
              <p:cNvPr id="179" name="TextBox 178">
                <a:extLst>
                  <a:ext uri="{FF2B5EF4-FFF2-40B4-BE49-F238E27FC236}">
                    <a16:creationId xmlns:a16="http://schemas.microsoft.com/office/drawing/2014/main" id="{B8B6DB08-9F1E-4A3A-8E57-899ED8967831}"/>
                  </a:ext>
                </a:extLst>
              </p:cNvPr>
              <p:cNvSpPr txBox="1"/>
              <p:nvPr/>
            </p:nvSpPr>
            <p:spPr>
              <a:xfrm>
                <a:off x="5377232" y="4560967"/>
                <a:ext cx="1139277" cy="23910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333" dirty="0">
                    <a:cs typeface="Helvetica Neue"/>
                  </a:rPr>
                  <a:t>Amazon S3</a:t>
                </a:r>
              </a:p>
            </p:txBody>
          </p:sp>
        </p:grpSp>
        <p:sp>
          <p:nvSpPr>
            <p:cNvPr id="174" name="Rectangle 173">
              <a:extLst>
                <a:ext uri="{FF2B5EF4-FFF2-40B4-BE49-F238E27FC236}">
                  <a16:creationId xmlns:a16="http://schemas.microsoft.com/office/drawing/2014/main" id="{6B4ABC11-29A7-410E-9C5E-11C0D558DBEF}"/>
                </a:ext>
              </a:extLst>
            </p:cNvPr>
            <p:cNvSpPr/>
            <p:nvPr/>
          </p:nvSpPr>
          <p:spPr>
            <a:xfrm>
              <a:off x="6680814" y="3652598"/>
              <a:ext cx="128481" cy="149896"/>
            </a:xfrm>
            <a:prstGeom prst="rect">
              <a:avLst/>
            </a:prstGeom>
            <a:solidFill>
              <a:srgbClr val="007CBC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175" name="Rectangle 174">
              <a:extLst>
                <a:ext uri="{FF2B5EF4-FFF2-40B4-BE49-F238E27FC236}">
                  <a16:creationId xmlns:a16="http://schemas.microsoft.com/office/drawing/2014/main" id="{72E07BBD-C162-4D0F-806A-5B2667833564}"/>
                </a:ext>
              </a:extLst>
            </p:cNvPr>
            <p:cNvSpPr/>
            <p:nvPr/>
          </p:nvSpPr>
          <p:spPr>
            <a:xfrm>
              <a:off x="10575481" y="3652598"/>
              <a:ext cx="128481" cy="149896"/>
            </a:xfrm>
            <a:prstGeom prst="rect">
              <a:avLst/>
            </a:prstGeom>
            <a:solidFill>
              <a:srgbClr val="007CBC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176" name="Rectangle 175">
              <a:extLst>
                <a:ext uri="{FF2B5EF4-FFF2-40B4-BE49-F238E27FC236}">
                  <a16:creationId xmlns:a16="http://schemas.microsoft.com/office/drawing/2014/main" id="{7E02D6CA-4497-4D75-BC35-EB063ACB849E}"/>
                </a:ext>
              </a:extLst>
            </p:cNvPr>
            <p:cNvSpPr/>
            <p:nvPr/>
          </p:nvSpPr>
          <p:spPr>
            <a:xfrm>
              <a:off x="8288175" y="3652598"/>
              <a:ext cx="128481" cy="149896"/>
            </a:xfrm>
            <a:prstGeom prst="rect">
              <a:avLst/>
            </a:prstGeom>
            <a:solidFill>
              <a:srgbClr val="B22491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177" name="Rectangle 176">
              <a:extLst>
                <a:ext uri="{FF2B5EF4-FFF2-40B4-BE49-F238E27FC236}">
                  <a16:creationId xmlns:a16="http://schemas.microsoft.com/office/drawing/2014/main" id="{9210D3FE-668F-4A49-B532-731A1E5F3219}"/>
                </a:ext>
              </a:extLst>
            </p:cNvPr>
            <p:cNvSpPr/>
            <p:nvPr/>
          </p:nvSpPr>
          <p:spPr>
            <a:xfrm>
              <a:off x="8981749" y="3652598"/>
              <a:ext cx="128481" cy="149896"/>
            </a:xfrm>
            <a:prstGeom prst="rect">
              <a:avLst/>
            </a:prstGeom>
            <a:solidFill>
              <a:schemeClr val="accent1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val="3069609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20065"/>
    </mc:Choice>
    <mc:Fallback xmlns="">
      <p:transition advTm="20065"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ECA153-3428-421A-935B-D0B1ABDB79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2821" y="571915"/>
            <a:ext cx="11110912" cy="720219"/>
          </a:xfrm>
        </p:spPr>
        <p:txBody>
          <a:bodyPr/>
          <a:lstStyle/>
          <a:p>
            <a:r>
              <a:rPr lang="en-US" dirty="0"/>
              <a:t>Network I/O in MySQL vs Amazon Aurora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8BD12B5-58D7-491E-BC74-4AC485B056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7989" y="1292134"/>
            <a:ext cx="4536418" cy="451714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DAE2EA4-808B-4573-A9C9-FDAA267BCF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2888" y="1776769"/>
            <a:ext cx="4372875" cy="330446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C38F25D-B204-4A99-A8FF-8303104E80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9400" y="5334000"/>
            <a:ext cx="4004590" cy="108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88606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Rectangle 88"/>
          <p:cNvSpPr/>
          <p:nvPr/>
        </p:nvSpPr>
        <p:spPr>
          <a:xfrm>
            <a:off x="260687" y="601952"/>
            <a:ext cx="89537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800"/>
            <a:r>
              <a:rPr lang="en-US" sz="3600" b="1" dirty="0">
                <a:solidFill>
                  <a:srgbClr val="0000FF"/>
                </a:solidFill>
                <a:ea typeface="+mj-ea"/>
              </a:rPr>
              <a:t>Aurora Reduces Aggregate I/O Burden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4A93CDE-0437-B841-B919-88FF46567012}"/>
              </a:ext>
            </a:extLst>
          </p:cNvPr>
          <p:cNvSpPr/>
          <p:nvPr/>
        </p:nvSpPr>
        <p:spPr>
          <a:xfrm>
            <a:off x="2272143" y="2138587"/>
            <a:ext cx="8050326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85800"/>
            <a:r>
              <a:rPr lang="en-US" sz="2700" dirty="0">
                <a:solidFill>
                  <a:srgbClr val="6D6E6D"/>
                </a:solidFill>
                <a:latin typeface="Calibri"/>
              </a:rPr>
              <a:t>30 minute </a:t>
            </a:r>
            <a:r>
              <a:rPr lang="en-US" sz="2700" dirty="0" err="1">
                <a:solidFill>
                  <a:srgbClr val="6D6E6D"/>
                </a:solidFill>
                <a:latin typeface="Calibri"/>
              </a:rPr>
              <a:t>SysBench</a:t>
            </a:r>
            <a:r>
              <a:rPr lang="en-US" sz="2700" dirty="0">
                <a:solidFill>
                  <a:srgbClr val="6D6E6D"/>
                </a:solidFill>
                <a:latin typeface="Calibri"/>
              </a:rPr>
              <a:t> write-only workload, 100GB dataset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19C8278-0470-3146-BB50-BFD4B3D0FC18}"/>
              </a:ext>
            </a:extLst>
          </p:cNvPr>
          <p:cNvSpPr/>
          <p:nvPr/>
        </p:nvSpPr>
        <p:spPr>
          <a:xfrm>
            <a:off x="2409342" y="4643319"/>
            <a:ext cx="7419916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85800"/>
            <a:r>
              <a:rPr lang="en-US" sz="3000" b="1" dirty="0">
                <a:solidFill>
                  <a:srgbClr val="FFC000"/>
                </a:solidFill>
                <a:latin typeface="Calibri"/>
              </a:rPr>
              <a:t>6X more</a:t>
            </a:r>
            <a:r>
              <a:rPr lang="en-US" sz="3000" b="1" dirty="0">
                <a:solidFill>
                  <a:srgbClr val="6D6E6D"/>
                </a:solidFill>
                <a:latin typeface="Calibri"/>
              </a:rPr>
              <a:t> </a:t>
            </a:r>
            <a:r>
              <a:rPr lang="en-US" sz="3000" dirty="0">
                <a:solidFill>
                  <a:srgbClr val="6D6E6D"/>
                </a:solidFill>
                <a:latin typeface="Calibri"/>
              </a:rPr>
              <a:t>log writes, but </a:t>
            </a:r>
            <a:r>
              <a:rPr lang="en-US" sz="3000" b="1" dirty="0">
                <a:solidFill>
                  <a:srgbClr val="FFC000"/>
                </a:solidFill>
                <a:latin typeface="Calibri"/>
              </a:rPr>
              <a:t>9X</a:t>
            </a:r>
            <a:r>
              <a:rPr lang="en-US" sz="3000" b="1" dirty="0">
                <a:solidFill>
                  <a:srgbClr val="6D6E6D"/>
                </a:solidFill>
                <a:latin typeface="Calibri"/>
              </a:rPr>
              <a:t> </a:t>
            </a:r>
            <a:r>
              <a:rPr lang="en-US" sz="3000" b="1" dirty="0">
                <a:solidFill>
                  <a:srgbClr val="A7A8A7"/>
                </a:solidFill>
                <a:latin typeface="Calibri"/>
              </a:rPr>
              <a:t>less</a:t>
            </a:r>
            <a:r>
              <a:rPr lang="en-US" sz="3000" b="1" dirty="0">
                <a:solidFill>
                  <a:srgbClr val="6D6E6D"/>
                </a:solidFill>
                <a:latin typeface="Calibri"/>
              </a:rPr>
              <a:t> </a:t>
            </a:r>
            <a:r>
              <a:rPr lang="en-US" sz="3000" dirty="0">
                <a:solidFill>
                  <a:srgbClr val="6D6E6D"/>
                </a:solidFill>
                <a:latin typeface="Calibri"/>
              </a:rPr>
              <a:t>network traffic</a:t>
            </a: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2E3147A9-C90F-9D4C-B233-FCCD208F23DE}"/>
              </a:ext>
            </a:extLst>
          </p:cNvPr>
          <p:cNvSpPr/>
          <p:nvPr/>
        </p:nvSpPr>
        <p:spPr>
          <a:xfrm>
            <a:off x="1603264" y="3113952"/>
            <a:ext cx="3692639" cy="1477328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defTabSz="685800"/>
            <a:r>
              <a:rPr lang="en-US" sz="2100" u="sng" dirty="0">
                <a:solidFill>
                  <a:srgbClr val="6D6E6D"/>
                </a:solidFill>
                <a:latin typeface="Calibri"/>
              </a:rPr>
              <a:t>RDS MySQL Multi-AZ 30K PIOPS</a:t>
            </a:r>
          </a:p>
          <a:p>
            <a:pPr defTabSz="685800"/>
            <a:r>
              <a:rPr lang="en-US" sz="2100" dirty="0">
                <a:solidFill>
                  <a:srgbClr val="6D6E6D"/>
                </a:solidFill>
                <a:latin typeface="Calibri"/>
              </a:rPr>
              <a:t>Total </a:t>
            </a:r>
            <a:r>
              <a:rPr lang="en-US" sz="2100" dirty="0" err="1">
                <a:solidFill>
                  <a:srgbClr val="6D6E6D"/>
                </a:solidFill>
                <a:latin typeface="Calibri"/>
              </a:rPr>
              <a:t>trx</a:t>
            </a:r>
            <a:r>
              <a:rPr lang="en-US" sz="2100" dirty="0">
                <a:solidFill>
                  <a:srgbClr val="6D6E6D"/>
                </a:solidFill>
                <a:latin typeface="Calibri"/>
              </a:rPr>
              <a:t>       : 780K</a:t>
            </a:r>
          </a:p>
          <a:p>
            <a:pPr defTabSz="685800"/>
            <a:r>
              <a:rPr lang="en-US" sz="2100" dirty="0">
                <a:solidFill>
                  <a:srgbClr val="6D6E6D"/>
                </a:solidFill>
                <a:latin typeface="Calibri"/>
              </a:rPr>
              <a:t>I/</a:t>
            </a:r>
            <a:r>
              <a:rPr lang="en-US" sz="2100" dirty="0" err="1">
                <a:solidFill>
                  <a:srgbClr val="6D6E6D"/>
                </a:solidFill>
                <a:latin typeface="Calibri"/>
              </a:rPr>
              <a:t>Os</a:t>
            </a:r>
            <a:r>
              <a:rPr lang="en-US" sz="2100" dirty="0">
                <a:solidFill>
                  <a:srgbClr val="6D6E6D"/>
                </a:solidFill>
                <a:latin typeface="Calibri"/>
              </a:rPr>
              <a:t> per </a:t>
            </a:r>
            <a:r>
              <a:rPr lang="en-US" sz="2100" dirty="0" err="1">
                <a:solidFill>
                  <a:srgbClr val="6D6E6D"/>
                </a:solidFill>
                <a:latin typeface="Calibri"/>
              </a:rPr>
              <a:t>trx</a:t>
            </a:r>
            <a:r>
              <a:rPr lang="en-US" sz="2100" dirty="0">
                <a:solidFill>
                  <a:srgbClr val="6D6E6D"/>
                </a:solidFill>
                <a:latin typeface="Calibri"/>
              </a:rPr>
              <a:t> : 7.4 </a:t>
            </a:r>
            <a:r>
              <a:rPr lang="en-US" sz="2400" dirty="0">
                <a:solidFill>
                  <a:srgbClr val="6D6E6D"/>
                </a:solidFill>
                <a:latin typeface="Calibri"/>
              </a:rPr>
              <a:t>(ex-mirroring)</a:t>
            </a: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BEDFE005-877C-9C47-ACB9-041B9EBB9AF3}"/>
              </a:ext>
            </a:extLst>
          </p:cNvPr>
          <p:cNvSpPr/>
          <p:nvPr/>
        </p:nvSpPr>
        <p:spPr>
          <a:xfrm>
            <a:off x="5459152" y="3098942"/>
            <a:ext cx="3851539" cy="1107996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defTabSz="685800"/>
            <a:r>
              <a:rPr lang="en-US" sz="2100" u="sng" dirty="0">
                <a:solidFill>
                  <a:srgbClr val="6D6E6D"/>
                </a:solidFill>
                <a:latin typeface="Calibri"/>
              </a:rPr>
              <a:t>Aurora</a:t>
            </a:r>
          </a:p>
          <a:p>
            <a:pPr defTabSz="685800"/>
            <a:r>
              <a:rPr lang="en-US" sz="2100" dirty="0">
                <a:solidFill>
                  <a:srgbClr val="6D6E6D"/>
                </a:solidFill>
                <a:latin typeface="Calibri"/>
              </a:rPr>
              <a:t>Total </a:t>
            </a:r>
            <a:r>
              <a:rPr lang="en-US" sz="2100" dirty="0" err="1">
                <a:solidFill>
                  <a:srgbClr val="6D6E6D"/>
                </a:solidFill>
                <a:latin typeface="Calibri"/>
              </a:rPr>
              <a:t>trx</a:t>
            </a:r>
            <a:r>
              <a:rPr lang="en-US" sz="2100" dirty="0">
                <a:solidFill>
                  <a:srgbClr val="6D6E6D"/>
                </a:solidFill>
                <a:latin typeface="Calibri"/>
              </a:rPr>
              <a:t>       : 27,378K</a:t>
            </a:r>
          </a:p>
          <a:p>
            <a:pPr defTabSz="685800"/>
            <a:r>
              <a:rPr lang="en-US" sz="2100" dirty="0">
                <a:solidFill>
                  <a:srgbClr val="6D6E6D"/>
                </a:solidFill>
                <a:latin typeface="Calibri"/>
              </a:rPr>
              <a:t>I/</a:t>
            </a:r>
            <a:r>
              <a:rPr lang="en-US" sz="2100" dirty="0" err="1">
                <a:solidFill>
                  <a:srgbClr val="6D6E6D"/>
                </a:solidFill>
                <a:latin typeface="Calibri"/>
              </a:rPr>
              <a:t>Os</a:t>
            </a:r>
            <a:r>
              <a:rPr lang="en-US" sz="2100" dirty="0">
                <a:solidFill>
                  <a:srgbClr val="6D6E6D"/>
                </a:solidFill>
                <a:latin typeface="Calibri"/>
              </a:rPr>
              <a:t> per </a:t>
            </a:r>
            <a:r>
              <a:rPr lang="en-US" sz="2100" dirty="0" err="1">
                <a:solidFill>
                  <a:srgbClr val="6D6E6D"/>
                </a:solidFill>
                <a:latin typeface="Calibri"/>
              </a:rPr>
              <a:t>trx</a:t>
            </a:r>
            <a:r>
              <a:rPr lang="en-US" sz="2100" dirty="0">
                <a:solidFill>
                  <a:srgbClr val="6D6E6D"/>
                </a:solidFill>
                <a:latin typeface="Calibri"/>
              </a:rPr>
              <a:t> : 0.95 </a:t>
            </a:r>
            <a:r>
              <a:rPr lang="en-US" sz="2400" dirty="0">
                <a:solidFill>
                  <a:srgbClr val="6D6E6D"/>
                </a:solidFill>
                <a:latin typeface="Calibri"/>
              </a:rPr>
              <a:t>(</a:t>
            </a:r>
            <a:r>
              <a:rPr lang="en-US" sz="2400" dirty="0" err="1">
                <a:solidFill>
                  <a:srgbClr val="6D6E6D"/>
                </a:solidFill>
                <a:latin typeface="Calibri"/>
              </a:rPr>
              <a:t>inc</a:t>
            </a:r>
            <a:r>
              <a:rPr lang="en-US" sz="2400" dirty="0">
                <a:solidFill>
                  <a:srgbClr val="6D6E6D"/>
                </a:solidFill>
                <a:latin typeface="Calibri"/>
              </a:rPr>
              <a:t> 6x amp)</a:t>
            </a: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F57D92C4-C097-7D4B-B2A5-2D3A90525627}"/>
              </a:ext>
            </a:extLst>
          </p:cNvPr>
          <p:cNvSpPr/>
          <p:nvPr/>
        </p:nvSpPr>
        <p:spPr>
          <a:xfrm>
            <a:off x="9310688" y="3381356"/>
            <a:ext cx="1430200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85800"/>
            <a:r>
              <a:rPr lang="en-US" sz="2100" b="1" dirty="0">
                <a:solidFill>
                  <a:srgbClr val="FFC000"/>
                </a:solidFill>
                <a:latin typeface="Calibri"/>
              </a:rPr>
              <a:t>35X MORE</a:t>
            </a:r>
            <a:r>
              <a:rPr lang="en-US" sz="2100" b="1" dirty="0">
                <a:solidFill>
                  <a:srgbClr val="6D6E6D"/>
                </a:solidFill>
                <a:latin typeface="Calibri"/>
              </a:rPr>
              <a:t> </a:t>
            </a:r>
          </a:p>
          <a:p>
            <a:pPr defTabSz="685800"/>
            <a:r>
              <a:rPr lang="en-US" sz="2100" b="1" dirty="0">
                <a:solidFill>
                  <a:srgbClr val="FFC000"/>
                </a:solidFill>
                <a:latin typeface="Calibri"/>
              </a:rPr>
              <a:t>7.7X LESS</a:t>
            </a:r>
            <a:endParaRPr lang="en-US" sz="2100" dirty="0">
              <a:solidFill>
                <a:srgbClr val="6D6E6D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26863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3863"/>
    </mc:Choice>
    <mc:Fallback xmlns="">
      <p:transition spd="slow" advTm="53863"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8B9D11-9582-4B03-B3CE-109A2EE8F2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11344"/>
            <a:ext cx="11110912" cy="652302"/>
          </a:xfrm>
        </p:spPr>
        <p:txBody>
          <a:bodyPr/>
          <a:lstStyle/>
          <a:p>
            <a:r>
              <a:rPr lang="en-US" dirty="0"/>
              <a:t>Aurora Storage Node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F419917-B0BB-4D99-9B80-0710944038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0" y="1637019"/>
            <a:ext cx="5334000" cy="395733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8906308-9818-586C-18F8-0BE89B5AF41B}"/>
              </a:ext>
            </a:extLst>
          </p:cNvPr>
          <p:cNvSpPr txBox="1"/>
          <p:nvPr/>
        </p:nvSpPr>
        <p:spPr>
          <a:xfrm>
            <a:off x="9015222" y="5953395"/>
            <a:ext cx="238879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rgbClr val="FF0000"/>
                </a:solidFill>
              </a:rPr>
              <a:t>Source: </a:t>
            </a:r>
            <a:r>
              <a:rPr lang="en-US" sz="1050" dirty="0">
                <a:solidFill>
                  <a:srgbClr val="FF0000"/>
                </a:solidFill>
                <a:hlinkClick r:id="rId3"/>
              </a:rPr>
              <a:t>https://bit.ly/3yrqnGW</a:t>
            </a:r>
            <a:r>
              <a:rPr lang="en-US" sz="1050" dirty="0">
                <a:solidFill>
                  <a:srgbClr val="FF0000"/>
                </a:solidFill>
              </a:rPr>
              <a:t>, </a:t>
            </a:r>
            <a:r>
              <a:rPr lang="en-US" sz="1050" dirty="0"/>
              <a:t>AWS</a:t>
            </a:r>
            <a:r>
              <a:rPr lang="en-US" sz="1050" dirty="0">
                <a:solidFill>
                  <a:srgbClr val="FF0000"/>
                </a:solidFill>
              </a:rPr>
              <a:t> 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31005046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6DDD11-61EC-4918-B054-FCADA94C8B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884" y="611344"/>
            <a:ext cx="11231228" cy="741086"/>
          </a:xfrm>
        </p:spPr>
        <p:txBody>
          <a:bodyPr/>
          <a:lstStyle/>
          <a:p>
            <a:r>
              <a:rPr lang="en-US" dirty="0"/>
              <a:t>Availability &amp; Software Upgrades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D113F97-EFC7-4AA4-99BA-ED389A5805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9400" y="2057403"/>
            <a:ext cx="6844520" cy="3448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60732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44841" y="565145"/>
            <a:ext cx="913583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>
                <a:solidFill>
                  <a:srgbClr val="191EE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Distributed Commits in Cloud Databases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244841" y="1346449"/>
            <a:ext cx="9325528" cy="4286255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Tx/>
              <a:buNone/>
              <a:defRPr sz="24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2" indent="0" defTabSz="914400">
              <a:spcBef>
                <a:spcPts val="0"/>
              </a:spcBef>
              <a:buNone/>
            </a:pPr>
            <a:r>
              <a:rPr lang="en-US" sz="2400" dirty="0">
                <a:solidFill>
                  <a:prstClr val="black"/>
                </a:solidFill>
                <a:latin typeface="+mn-lt"/>
                <a:cs typeface=""/>
              </a:rPr>
              <a:t>No atomic flush spanning multiple storage nodes</a:t>
            </a:r>
          </a:p>
          <a:p>
            <a:pPr marL="0" lvl="2" indent="0" defTabSz="914400">
              <a:spcBef>
                <a:spcPts val="0"/>
              </a:spcBef>
              <a:buNone/>
            </a:pPr>
            <a:endParaRPr lang="en-US" sz="2400" dirty="0">
              <a:solidFill>
                <a:prstClr val="black"/>
              </a:solidFill>
              <a:latin typeface="Calibri"/>
              <a:cs typeface=""/>
            </a:endParaRPr>
          </a:p>
          <a:p>
            <a:pPr marL="0" lvl="2" indent="0">
              <a:buNone/>
            </a:pPr>
            <a:r>
              <a:rPr lang="en-US" sz="2400" dirty="0">
                <a:latin typeface="+mn-lt"/>
              </a:rPr>
              <a:t>Commits over distributed storage use 2PC/Paxos to establish global consistency</a:t>
            </a:r>
          </a:p>
          <a:p>
            <a:pPr marL="0" lvl="2" indent="0">
              <a:buNone/>
            </a:pPr>
            <a:endParaRPr lang="en-US" sz="2400" dirty="0">
              <a:latin typeface="+mn-lt"/>
            </a:endParaRPr>
          </a:p>
          <a:p>
            <a:pPr marL="0" lvl="2" indent="0">
              <a:buNone/>
            </a:pPr>
            <a:r>
              <a:rPr lang="en-US" sz="2400" dirty="0">
                <a:latin typeface="+mn-lt"/>
              </a:rPr>
              <a:t>Network chatter leads to stalls and jitter in the write path</a:t>
            </a:r>
          </a:p>
        </p:txBody>
      </p:sp>
      <p:sp>
        <p:nvSpPr>
          <p:cNvPr id="15" name="Rectangle 14"/>
          <p:cNvSpPr/>
          <p:nvPr/>
        </p:nvSpPr>
        <p:spPr>
          <a:xfrm>
            <a:off x="9864986" y="5013348"/>
            <a:ext cx="1756820" cy="935939"/>
          </a:xfrm>
          <a:prstGeom prst="rect">
            <a:avLst/>
          </a:prstGeom>
          <a:solidFill>
            <a:srgbClr val="8BC942"/>
          </a:solidFill>
          <a:ln>
            <a:solidFill>
              <a:srgbClr val="008000"/>
            </a:solidFill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Local</a:t>
            </a:r>
          </a:p>
          <a:p>
            <a:pPr algn="ctr"/>
            <a:r>
              <a:rPr lang="en-US" sz="2400" b="1" dirty="0"/>
              <a:t>Storage</a:t>
            </a:r>
            <a:endParaRPr lang="en-US" sz="1600" b="1" dirty="0"/>
          </a:p>
        </p:txBody>
      </p:sp>
      <p:grpSp>
        <p:nvGrpSpPr>
          <p:cNvPr id="16" name="Group 15"/>
          <p:cNvGrpSpPr/>
          <p:nvPr/>
        </p:nvGrpSpPr>
        <p:grpSpPr>
          <a:xfrm>
            <a:off x="9864692" y="1176629"/>
            <a:ext cx="1756820" cy="2386846"/>
            <a:chOff x="9610991" y="1159545"/>
            <a:chExt cx="1756820" cy="2386846"/>
          </a:xfrm>
        </p:grpSpPr>
        <p:grpSp>
          <p:nvGrpSpPr>
            <p:cNvPr id="17" name="Group 16"/>
            <p:cNvGrpSpPr/>
            <p:nvPr/>
          </p:nvGrpSpPr>
          <p:grpSpPr>
            <a:xfrm>
              <a:off x="9663019" y="1903247"/>
              <a:ext cx="1626242" cy="1541426"/>
              <a:chOff x="9663019" y="2429027"/>
              <a:chExt cx="1626242" cy="1541426"/>
            </a:xfrm>
          </p:grpSpPr>
          <p:sp>
            <p:nvSpPr>
              <p:cNvPr id="20" name="Rectangle 19"/>
              <p:cNvSpPr/>
              <p:nvPr/>
            </p:nvSpPr>
            <p:spPr>
              <a:xfrm>
                <a:off x="9663019" y="2429027"/>
                <a:ext cx="1626242" cy="388153"/>
              </a:xfrm>
              <a:prstGeom prst="rect">
                <a:avLst/>
              </a:prstGeom>
              <a:solidFill>
                <a:srgbClr val="007CBC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300" b="1" dirty="0"/>
                  <a:t>SQL</a:t>
                </a:r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9663019" y="2816083"/>
                <a:ext cx="1626242" cy="388153"/>
              </a:xfrm>
              <a:prstGeom prst="rect">
                <a:avLst/>
              </a:prstGeom>
              <a:solidFill>
                <a:srgbClr val="007CBC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300" b="1" dirty="0"/>
                  <a:t>Transactions</a:t>
                </a:r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9663019" y="3196647"/>
                <a:ext cx="1626242" cy="388153"/>
              </a:xfrm>
              <a:prstGeom prst="rect">
                <a:avLst/>
              </a:prstGeom>
              <a:solidFill>
                <a:srgbClr val="007CBC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300" b="1" dirty="0"/>
                  <a:t>Caching</a:t>
                </a:r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9663019" y="3582300"/>
                <a:ext cx="1626242" cy="388153"/>
              </a:xfrm>
              <a:prstGeom prst="rect">
                <a:avLst/>
              </a:prstGeom>
              <a:solidFill>
                <a:srgbClr val="007CBC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300" b="1" dirty="0"/>
                  <a:t>Logging</a:t>
                </a:r>
              </a:p>
            </p:txBody>
          </p:sp>
        </p:grpSp>
        <p:sp>
          <p:nvSpPr>
            <p:cNvPr id="18" name="Rectangle 17"/>
            <p:cNvSpPr/>
            <p:nvPr/>
          </p:nvSpPr>
          <p:spPr>
            <a:xfrm>
              <a:off x="9610991" y="1159545"/>
              <a:ext cx="1756820" cy="2386846"/>
            </a:xfrm>
            <a:prstGeom prst="rect">
              <a:avLst/>
            </a:prstGeom>
            <a:noFill/>
            <a:ln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00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9668716" y="1304202"/>
              <a:ext cx="135274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solidFill>
                    <a:schemeClr val="accent1">
                      <a:lumMod val="75000"/>
                    </a:schemeClr>
                  </a:solidFill>
                </a:rPr>
                <a:t>Compute</a:t>
              </a:r>
            </a:p>
          </p:txBody>
        </p:sp>
      </p:grpSp>
      <p:sp>
        <p:nvSpPr>
          <p:cNvPr id="32" name="Up-Down Arrow 31"/>
          <p:cNvSpPr/>
          <p:nvPr/>
        </p:nvSpPr>
        <p:spPr>
          <a:xfrm>
            <a:off x="10605942" y="3582525"/>
            <a:ext cx="274320" cy="1449873"/>
          </a:xfrm>
          <a:prstGeom prst="upDownArrow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Rectangle 34"/>
          <p:cNvSpPr/>
          <p:nvPr/>
        </p:nvSpPr>
        <p:spPr>
          <a:xfrm>
            <a:off x="9864692" y="5032398"/>
            <a:ext cx="1756820" cy="935939"/>
          </a:xfrm>
          <a:prstGeom prst="rect">
            <a:avLst/>
          </a:prstGeom>
          <a:solidFill>
            <a:srgbClr val="8BC942"/>
          </a:solidFill>
          <a:ln>
            <a:solidFill>
              <a:srgbClr val="008000"/>
            </a:solidFill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Network</a:t>
            </a:r>
          </a:p>
          <a:p>
            <a:pPr algn="ctr"/>
            <a:r>
              <a:rPr lang="en-US" sz="2400" b="1" dirty="0"/>
              <a:t>Storage</a:t>
            </a:r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177659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1"/>
    </mc:Choice>
    <mc:Fallback xmlns="">
      <p:transition spd="slow" advTm="211"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 txBox="1">
            <a:spLocks/>
          </p:cNvSpPr>
          <p:nvPr/>
        </p:nvSpPr>
        <p:spPr>
          <a:xfrm>
            <a:off x="298367" y="1154914"/>
            <a:ext cx="10656803" cy="5426210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Tx/>
              <a:buNone/>
              <a:defRPr sz="24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2" indent="0">
              <a:buNone/>
            </a:pPr>
            <a:r>
              <a:rPr lang="en-US" sz="2400" b="1" dirty="0">
                <a:solidFill>
                  <a:schemeClr val="accent6"/>
                </a:solidFill>
                <a:latin typeface="+mn-lt"/>
              </a:rPr>
              <a:t>Storage nodes </a:t>
            </a:r>
          </a:p>
          <a:p>
            <a:pPr marL="457200" lvl="3" indent="0">
              <a:buNone/>
            </a:pPr>
            <a:r>
              <a:rPr lang="en-US" sz="2400" dirty="0">
                <a:latin typeface="+mn-lt"/>
              </a:rPr>
              <a:t>Establish compact consistency points that:</a:t>
            </a:r>
          </a:p>
          <a:p>
            <a:pPr marL="914400" lvl="4" indent="0">
              <a:buNone/>
            </a:pPr>
            <a:r>
              <a:rPr lang="en-US" sz="2400" dirty="0">
                <a:latin typeface="+mn-lt"/>
              </a:rPr>
              <a:t>Increase monotonically </a:t>
            </a:r>
          </a:p>
          <a:p>
            <a:pPr marL="914400" lvl="4" indent="0">
              <a:buNone/>
            </a:pPr>
            <a:r>
              <a:rPr lang="en-US" sz="2400" dirty="0">
                <a:latin typeface="+mn-lt"/>
              </a:rPr>
              <a:t>Are continuously returned to the database </a:t>
            </a:r>
          </a:p>
          <a:p>
            <a:pPr marL="457200" lvl="3" indent="0">
              <a:buNone/>
            </a:pPr>
            <a:r>
              <a:rPr lang="en-US" sz="2400" dirty="0">
                <a:latin typeface="+mn-lt"/>
              </a:rPr>
              <a:t>Do not vote on accepting a write</a:t>
            </a:r>
          </a:p>
          <a:p>
            <a:pPr marL="457200" lvl="3" indent="0">
              <a:buNone/>
            </a:pPr>
            <a:r>
              <a:rPr lang="en-US" sz="2400" dirty="0">
                <a:latin typeface="+mn-lt"/>
              </a:rPr>
              <a:t>Execute idempotent operations on local state</a:t>
            </a:r>
          </a:p>
          <a:p>
            <a:pPr marL="0" lvl="2" indent="0">
              <a:buNone/>
            </a:pPr>
            <a:r>
              <a:rPr lang="en-US" sz="2400" b="1" dirty="0">
                <a:solidFill>
                  <a:schemeClr val="accent1"/>
                </a:solidFill>
                <a:latin typeface="+mn-lt"/>
              </a:rPr>
              <a:t>Database nodes</a:t>
            </a:r>
          </a:p>
          <a:p>
            <a:pPr marL="457200" lvl="3" indent="0">
              <a:buNone/>
            </a:pPr>
            <a:r>
              <a:rPr lang="en-US" sz="2400" dirty="0">
                <a:latin typeface="+mn-lt"/>
              </a:rPr>
              <a:t>Handle locking, transactions, deadlocks, constraints etc.</a:t>
            </a:r>
          </a:p>
          <a:p>
            <a:pPr marL="457200" lvl="3" indent="0">
              <a:buNone/>
            </a:pPr>
            <a:endParaRPr lang="en-US" sz="3600" dirty="0">
              <a:latin typeface="+mn-lt"/>
            </a:endParaRPr>
          </a:p>
          <a:p>
            <a:pPr marL="457200" lvl="3" indent="0">
              <a:buNone/>
            </a:pPr>
            <a:endParaRPr lang="en-US" sz="3600" dirty="0">
              <a:latin typeface="+mn-lt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AA24266-7FCC-459A-94B5-54B77B256613}"/>
              </a:ext>
            </a:extLst>
          </p:cNvPr>
          <p:cNvSpPr/>
          <p:nvPr/>
        </p:nvSpPr>
        <p:spPr>
          <a:xfrm>
            <a:off x="298367" y="508583"/>
            <a:ext cx="978734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rgbClr val="191EE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Aurora: Asynchronous Commit Processing</a:t>
            </a:r>
          </a:p>
        </p:txBody>
      </p:sp>
    </p:spTree>
    <p:extLst>
      <p:ext uri="{BB962C8B-B14F-4D97-AF65-F5344CB8AC3E}">
        <p14:creationId xmlns:p14="http://schemas.microsoft.com/office/powerpoint/2010/main" val="103575202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80270" y="517509"/>
            <a:ext cx="119263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rgbClr val="191EE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Backward Chaining of Redo Log Records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80270" y="1467853"/>
            <a:ext cx="10467678" cy="4580250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Tx/>
              <a:buNone/>
              <a:defRPr sz="24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2" indent="0">
              <a:buNone/>
            </a:pPr>
            <a:r>
              <a:rPr lang="en-US" sz="2400" dirty="0">
                <a:latin typeface="+mn-lt"/>
              </a:rPr>
              <a:t>Each redo log record includes </a:t>
            </a:r>
            <a:r>
              <a:rPr lang="en-US" sz="2400" b="1" i="1" dirty="0">
                <a:solidFill>
                  <a:srgbClr val="FFC000"/>
                </a:solidFill>
                <a:latin typeface="+mn-lt"/>
              </a:rPr>
              <a:t>backlink</a:t>
            </a:r>
            <a:r>
              <a:rPr lang="en-US" sz="2400" dirty="0">
                <a:latin typeface="+mn-lt"/>
              </a:rPr>
              <a:t> LSNs:</a:t>
            </a:r>
          </a:p>
          <a:p>
            <a:pPr marL="1028700" lvl="3" indent="-571500">
              <a:buFont typeface="+mj-lt"/>
              <a:buAutoNum type="arabicPeriod"/>
            </a:pPr>
            <a:r>
              <a:rPr lang="en-US" sz="2400" b="1" dirty="0">
                <a:solidFill>
                  <a:schemeClr val="accent4"/>
                </a:solidFill>
                <a:latin typeface="+mn-lt"/>
              </a:rPr>
              <a:t>Block backlink:</a:t>
            </a:r>
            <a:r>
              <a:rPr lang="en-US" sz="2400" b="1" dirty="0">
                <a:latin typeface="+mn-lt"/>
              </a:rPr>
              <a:t> </a:t>
            </a:r>
            <a:r>
              <a:rPr lang="en-US" sz="2400" dirty="0">
                <a:latin typeface="+mn-lt"/>
              </a:rPr>
              <a:t>Previous log record of the modified block</a:t>
            </a:r>
          </a:p>
          <a:p>
            <a:pPr marL="1485900" lvl="4" indent="-571500"/>
            <a:r>
              <a:rPr lang="en-US" sz="2400" dirty="0">
                <a:latin typeface="+mn-lt"/>
              </a:rPr>
              <a:t>Used to materialize blocks on demand and background</a:t>
            </a:r>
          </a:p>
          <a:p>
            <a:pPr marL="1028700" lvl="3" indent="-571500">
              <a:buFont typeface="+mj-lt"/>
              <a:buAutoNum type="arabicPeriod"/>
            </a:pPr>
            <a:r>
              <a:rPr lang="en-US" sz="2400" b="1" dirty="0">
                <a:solidFill>
                  <a:schemeClr val="accent4"/>
                </a:solidFill>
                <a:latin typeface="+mn-lt"/>
              </a:rPr>
              <a:t>Segment backlink:</a:t>
            </a:r>
            <a:r>
              <a:rPr lang="en-US" sz="2400" b="1" dirty="0">
                <a:latin typeface="+mn-lt"/>
              </a:rPr>
              <a:t> </a:t>
            </a:r>
            <a:r>
              <a:rPr lang="en-US" sz="2400" dirty="0">
                <a:latin typeface="+mn-lt"/>
              </a:rPr>
              <a:t>Previous log record in the segment</a:t>
            </a:r>
          </a:p>
          <a:p>
            <a:pPr marL="1485900" lvl="4" indent="-571500"/>
            <a:r>
              <a:rPr lang="en-US" sz="2400" dirty="0">
                <a:latin typeface="+mn-lt"/>
              </a:rPr>
              <a:t>Used to identify records not received by the storage node</a:t>
            </a:r>
          </a:p>
          <a:p>
            <a:pPr marL="1028700" lvl="3" indent="-571500">
              <a:buFont typeface="+mj-lt"/>
              <a:buAutoNum type="arabicPeriod"/>
            </a:pPr>
            <a:r>
              <a:rPr lang="en-US" sz="2400" b="1" dirty="0">
                <a:solidFill>
                  <a:schemeClr val="accent4"/>
                </a:solidFill>
                <a:latin typeface="+mn-lt"/>
              </a:rPr>
              <a:t>Volume backlink:</a:t>
            </a:r>
            <a:r>
              <a:rPr lang="en-US" sz="2400" b="1" dirty="0">
                <a:latin typeface="+mn-lt"/>
              </a:rPr>
              <a:t> </a:t>
            </a:r>
            <a:r>
              <a:rPr lang="en-US" sz="2400" dirty="0">
                <a:latin typeface="+mn-lt"/>
              </a:rPr>
              <a:t>Previous log record in the volume</a:t>
            </a:r>
          </a:p>
          <a:p>
            <a:pPr marL="1485900" lvl="4" indent="-571500"/>
            <a:r>
              <a:rPr lang="en-US" sz="2400" dirty="0">
                <a:latin typeface="+mn-lt"/>
              </a:rPr>
              <a:t>Used to regenerate metadata as a fallback path</a:t>
            </a:r>
          </a:p>
          <a:p>
            <a:pPr marL="0" lvl="2" indent="0">
              <a:lnSpc>
                <a:spcPct val="150000"/>
              </a:lnSpc>
              <a:buNone/>
            </a:pPr>
            <a:endParaRPr lang="en-US" sz="32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04840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85"/>
    </mc:Choice>
    <mc:Fallback xmlns="">
      <p:transition spd="slow" advTm="285"/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71" y="488415"/>
            <a:ext cx="549381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b="1" dirty="0">
                <a:solidFill>
                  <a:srgbClr val="191EE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Aurora: Crash Recovery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553673" y="1332535"/>
            <a:ext cx="6298390" cy="4617504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Tx/>
              <a:buNone/>
              <a:defRPr sz="24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600"/>
              </a:spcBef>
            </a:pPr>
            <a:r>
              <a:rPr lang="en-US" dirty="0">
                <a:latin typeface="Amazon Ember" charset="0"/>
                <a:ea typeface="Amazon Ember" charset="0"/>
                <a:cs typeface="Amazon Ember" charset="0"/>
              </a:rPr>
              <a:t>DB opens all storage nodes, reach read quorum for all PGs</a:t>
            </a:r>
          </a:p>
          <a:p>
            <a:pPr>
              <a:spcBef>
                <a:spcPts val="1600"/>
              </a:spcBef>
            </a:pPr>
            <a:r>
              <a:rPr lang="en-US" dirty="0">
                <a:latin typeface="Amazon Ember" charset="0"/>
                <a:ea typeface="Amazon Ember" charset="0"/>
                <a:cs typeface="Amazon Ember" charset="0"/>
              </a:rPr>
              <a:t>Locally re-compute PGCLs and VCL</a:t>
            </a:r>
          </a:p>
          <a:p>
            <a:pPr>
              <a:spcBef>
                <a:spcPts val="1600"/>
              </a:spcBef>
            </a:pPr>
            <a:r>
              <a:rPr lang="en-US" dirty="0">
                <a:latin typeface="Amazon Ember" charset="0"/>
                <a:ea typeface="Amazon Ember" charset="0"/>
                <a:cs typeface="Amazon Ember" charset="0"/>
              </a:rPr>
              <a:t>VCL is the highest point where all records have met quorum</a:t>
            </a:r>
          </a:p>
          <a:p>
            <a:pPr>
              <a:spcBef>
                <a:spcPts val="1600"/>
              </a:spcBef>
            </a:pPr>
            <a:r>
              <a:rPr lang="en-US" dirty="0">
                <a:latin typeface="Amazon Ember" charset="0"/>
                <a:ea typeface="Amazon Ember" charset="0"/>
                <a:cs typeface="Amazon Ember" charset="0"/>
              </a:rPr>
              <a:t>Everything past VCL is truncated  at crash recovery</a:t>
            </a:r>
          </a:p>
          <a:p>
            <a:pPr>
              <a:spcBef>
                <a:spcPts val="1600"/>
              </a:spcBef>
            </a:pPr>
            <a:r>
              <a:rPr lang="en-US" dirty="0">
                <a:latin typeface="Amazon Ember" charset="0"/>
                <a:ea typeface="Amazon Ember" charset="0"/>
                <a:cs typeface="Amazon Ember" charset="0"/>
              </a:rPr>
              <a:t>No redo or undo processing is required before the database is opened for processing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5C9EEBE-22B7-624D-A1B9-EAEA2171E07B}"/>
              </a:ext>
            </a:extLst>
          </p:cNvPr>
          <p:cNvGrpSpPr/>
          <p:nvPr/>
        </p:nvGrpSpPr>
        <p:grpSpPr>
          <a:xfrm>
            <a:off x="7253349" y="1332535"/>
            <a:ext cx="4848460" cy="3616856"/>
            <a:chOff x="7096532" y="1207916"/>
            <a:chExt cx="5005277" cy="3741475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D8B2501-26FD-7E40-95BA-3CFFCAEC4E04}"/>
                </a:ext>
              </a:extLst>
            </p:cNvPr>
            <p:cNvSpPr/>
            <p:nvPr/>
          </p:nvSpPr>
          <p:spPr>
            <a:xfrm>
              <a:off x="7241989" y="2503529"/>
              <a:ext cx="4634043" cy="52037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/>
              <a:endParaRPr lang="en-US" kern="0" dirty="0">
                <a:solidFill>
                  <a:srgbClr val="FFFFFF"/>
                </a:solidFill>
                <a:latin typeface="Amazon Ember" charset="0"/>
                <a:ea typeface="Amazon Ember" charset="0"/>
                <a:cs typeface="Amazon Ember" charset="0"/>
                <a:sym typeface="Arial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58350F68-087E-984B-954E-C777D81BFE6C}"/>
                </a:ext>
              </a:extLst>
            </p:cNvPr>
            <p:cNvSpPr/>
            <p:nvPr/>
          </p:nvSpPr>
          <p:spPr>
            <a:xfrm>
              <a:off x="7335409" y="2581667"/>
              <a:ext cx="119524" cy="364102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/>
              <a:endParaRPr lang="en-US" kern="0" dirty="0">
                <a:solidFill>
                  <a:srgbClr val="FFFFFF"/>
                </a:solidFill>
                <a:latin typeface="Amazon Ember" charset="0"/>
                <a:ea typeface="Amazon Ember" charset="0"/>
                <a:cs typeface="Amazon Ember" charset="0"/>
                <a:sym typeface="Arial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9C7A3838-7CB1-A34D-BBCC-C1F9381EA208}"/>
                </a:ext>
              </a:extLst>
            </p:cNvPr>
            <p:cNvSpPr/>
            <p:nvPr/>
          </p:nvSpPr>
          <p:spPr>
            <a:xfrm>
              <a:off x="7521325" y="2581667"/>
              <a:ext cx="119524" cy="364102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/>
              <a:endParaRPr lang="en-US" kern="0" dirty="0">
                <a:solidFill>
                  <a:srgbClr val="FFFFFF"/>
                </a:solidFill>
                <a:latin typeface="Amazon Ember" charset="0"/>
                <a:ea typeface="Amazon Ember" charset="0"/>
                <a:cs typeface="Amazon Ember" charset="0"/>
                <a:sym typeface="Arial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9DF7BE4D-0AF4-8140-8A15-68DBD3F9D080}"/>
                </a:ext>
              </a:extLst>
            </p:cNvPr>
            <p:cNvSpPr/>
            <p:nvPr/>
          </p:nvSpPr>
          <p:spPr>
            <a:xfrm>
              <a:off x="7687945" y="2581667"/>
              <a:ext cx="119524" cy="364102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/>
              <a:endParaRPr lang="en-US" kern="0" dirty="0">
                <a:solidFill>
                  <a:srgbClr val="FFFFFF"/>
                </a:solidFill>
                <a:latin typeface="Amazon Ember" charset="0"/>
                <a:ea typeface="Amazon Ember" charset="0"/>
                <a:cs typeface="Amazon Ember" charset="0"/>
                <a:sym typeface="Arial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8319399-7932-6D42-AC3C-C3FF404818F6}"/>
                </a:ext>
              </a:extLst>
            </p:cNvPr>
            <p:cNvSpPr/>
            <p:nvPr/>
          </p:nvSpPr>
          <p:spPr>
            <a:xfrm>
              <a:off x="7879724" y="2581667"/>
              <a:ext cx="119524" cy="364102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/>
              <a:endParaRPr lang="en-US" kern="0" dirty="0">
                <a:solidFill>
                  <a:srgbClr val="FFFFFF"/>
                </a:solidFill>
                <a:latin typeface="Amazon Ember" charset="0"/>
                <a:ea typeface="Amazon Ember" charset="0"/>
                <a:cs typeface="Amazon Ember" charset="0"/>
                <a:sym typeface="Arial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C915222B-EE5E-BB44-9769-76CD05A5AD86}"/>
                </a:ext>
              </a:extLst>
            </p:cNvPr>
            <p:cNvSpPr/>
            <p:nvPr/>
          </p:nvSpPr>
          <p:spPr>
            <a:xfrm>
              <a:off x="8079387" y="2581667"/>
              <a:ext cx="119524" cy="364102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/>
              <a:endParaRPr lang="en-US" kern="0" dirty="0">
                <a:solidFill>
                  <a:srgbClr val="FFFFFF"/>
                </a:solidFill>
                <a:latin typeface="Amazon Ember" charset="0"/>
                <a:ea typeface="Amazon Ember" charset="0"/>
                <a:cs typeface="Amazon Ember" charset="0"/>
                <a:sym typeface="Arial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942ADC6-EA36-CD43-8568-3FEAD708CCFC}"/>
                </a:ext>
              </a:extLst>
            </p:cNvPr>
            <p:cNvSpPr/>
            <p:nvPr/>
          </p:nvSpPr>
          <p:spPr>
            <a:xfrm>
              <a:off x="8265296" y="2581667"/>
              <a:ext cx="119524" cy="364102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/>
              <a:endParaRPr lang="en-US" kern="0" dirty="0">
                <a:solidFill>
                  <a:srgbClr val="FFFFFF"/>
                </a:solidFill>
                <a:latin typeface="Amazon Ember" charset="0"/>
                <a:ea typeface="Amazon Ember" charset="0"/>
                <a:cs typeface="Amazon Ember" charset="0"/>
                <a:sym typeface="Arial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F1D1CEE7-BCF8-124A-BBF9-07498044BC61}"/>
                </a:ext>
              </a:extLst>
            </p:cNvPr>
            <p:cNvSpPr/>
            <p:nvPr/>
          </p:nvSpPr>
          <p:spPr>
            <a:xfrm>
              <a:off x="8457074" y="2581667"/>
              <a:ext cx="119524" cy="364102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/>
              <a:endParaRPr lang="en-US" kern="0" dirty="0">
                <a:solidFill>
                  <a:srgbClr val="FFFFFF"/>
                </a:solidFill>
                <a:latin typeface="Amazon Ember" charset="0"/>
                <a:ea typeface="Amazon Ember" charset="0"/>
                <a:cs typeface="Amazon Ember" charset="0"/>
                <a:sym typeface="Arial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06CC83FC-DA91-E94F-A8A0-ACE4696E3F2A}"/>
                </a:ext>
              </a:extLst>
            </p:cNvPr>
            <p:cNvSpPr/>
            <p:nvPr/>
          </p:nvSpPr>
          <p:spPr>
            <a:xfrm>
              <a:off x="8656737" y="2581667"/>
              <a:ext cx="119524" cy="364102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/>
              <a:endParaRPr lang="en-US" kern="0" dirty="0">
                <a:solidFill>
                  <a:srgbClr val="FFFFFF"/>
                </a:solidFill>
                <a:latin typeface="Amazon Ember" charset="0"/>
                <a:ea typeface="Amazon Ember" charset="0"/>
                <a:cs typeface="Amazon Ember" charset="0"/>
                <a:sym typeface="Arial"/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DB7BEE4D-E552-0345-B7EE-9E7BE5F4BDE0}"/>
                </a:ext>
              </a:extLst>
            </p:cNvPr>
            <p:cNvSpPr/>
            <p:nvPr/>
          </p:nvSpPr>
          <p:spPr>
            <a:xfrm>
              <a:off x="9045080" y="2581667"/>
              <a:ext cx="119524" cy="364102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/>
              <a:endParaRPr lang="en-US" kern="0" dirty="0">
                <a:solidFill>
                  <a:srgbClr val="FFFFFF"/>
                </a:solidFill>
                <a:latin typeface="Amazon Ember" charset="0"/>
                <a:ea typeface="Amazon Ember" charset="0"/>
                <a:cs typeface="Amazon Ember" charset="0"/>
                <a:sym typeface="Arial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E9639F66-4F7A-EF41-8C21-453E1CD50B1F}"/>
                </a:ext>
              </a:extLst>
            </p:cNvPr>
            <p:cNvSpPr/>
            <p:nvPr/>
          </p:nvSpPr>
          <p:spPr>
            <a:xfrm>
              <a:off x="9621816" y="2581667"/>
              <a:ext cx="119524" cy="364102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/>
              <a:endParaRPr lang="en-US" kern="0" dirty="0">
                <a:solidFill>
                  <a:srgbClr val="FFFFFF"/>
                </a:solidFill>
                <a:latin typeface="Amazon Ember" charset="0"/>
                <a:ea typeface="Amazon Ember" charset="0"/>
                <a:cs typeface="Amazon Ember" charset="0"/>
                <a:sym typeface="Arial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B4E24FEB-20E8-E24B-9C0F-4BC73ACD9063}"/>
                </a:ext>
              </a:extLst>
            </p:cNvPr>
            <p:cNvSpPr/>
            <p:nvPr/>
          </p:nvSpPr>
          <p:spPr>
            <a:xfrm>
              <a:off x="9821480" y="2581667"/>
              <a:ext cx="119524" cy="364102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/>
              <a:endParaRPr lang="en-US" kern="0" dirty="0">
                <a:solidFill>
                  <a:srgbClr val="FFFFFF"/>
                </a:solidFill>
                <a:latin typeface="Amazon Ember" charset="0"/>
                <a:ea typeface="Amazon Ember" charset="0"/>
                <a:cs typeface="Amazon Ember" charset="0"/>
                <a:sym typeface="Arial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76110B28-095B-C649-A71A-24A13750381D}"/>
                </a:ext>
              </a:extLst>
            </p:cNvPr>
            <p:cNvSpPr/>
            <p:nvPr/>
          </p:nvSpPr>
          <p:spPr>
            <a:xfrm>
              <a:off x="10389742" y="2581667"/>
              <a:ext cx="119524" cy="364102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/>
              <a:endParaRPr lang="en-US" kern="0" dirty="0">
                <a:solidFill>
                  <a:srgbClr val="FFFFFF"/>
                </a:solidFill>
                <a:latin typeface="Amazon Ember" charset="0"/>
                <a:ea typeface="Amazon Ember" charset="0"/>
                <a:cs typeface="Amazon Ember" charset="0"/>
                <a:sym typeface="Arial"/>
              </a:endParaRPr>
            </a:p>
          </p:txBody>
        </p:sp>
        <p:sp>
          <p:nvSpPr>
            <p:cNvPr id="22" name="Text Placeholder 2">
              <a:extLst>
                <a:ext uri="{FF2B5EF4-FFF2-40B4-BE49-F238E27FC236}">
                  <a16:creationId xmlns:a16="http://schemas.microsoft.com/office/drawing/2014/main" id="{B8336FB7-D27C-F347-8DEF-277F213E0AC9}"/>
                </a:ext>
              </a:extLst>
            </p:cNvPr>
            <p:cNvSpPr txBox="1">
              <a:spLocks/>
            </p:cNvSpPr>
            <p:nvPr/>
          </p:nvSpPr>
          <p:spPr>
            <a:xfrm>
              <a:off x="11083413" y="2673933"/>
              <a:ext cx="792619" cy="2228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0" marR="0" lvl="0" indent="0" algn="l" rtl="0">
                <a:lnSpc>
                  <a:spcPct val="100000"/>
                </a:lnSpc>
                <a:spcBef>
                  <a:spcPts val="240"/>
                </a:spcBef>
                <a:spcAft>
                  <a:spcPts val="0"/>
                </a:spcAft>
                <a:buClr>
                  <a:schemeClr val="dk1"/>
                </a:buClr>
                <a:buFont typeface="Arial"/>
                <a:buNone/>
                <a:defRPr sz="12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L="742950" marR="0" lvl="1" indent="-209550" algn="l" rtl="0">
                <a:lnSpc>
                  <a:spcPct val="100000"/>
                </a:lnSpc>
                <a:spcBef>
                  <a:spcPts val="240"/>
                </a:spcBef>
                <a:spcAft>
                  <a:spcPts val="0"/>
                </a:spcAft>
                <a:buClr>
                  <a:schemeClr val="dk1"/>
                </a:buClr>
                <a:buSzPct val="100000"/>
                <a:buFont typeface="Arial"/>
                <a:buChar char="•"/>
                <a:defRPr sz="12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L="1143000" marR="0" lvl="2" indent="-152400" algn="l" rtl="0">
                <a:lnSpc>
                  <a:spcPct val="100000"/>
                </a:lnSpc>
                <a:spcBef>
                  <a:spcPts val="240"/>
                </a:spcBef>
                <a:spcAft>
                  <a:spcPts val="0"/>
                </a:spcAft>
                <a:buClr>
                  <a:schemeClr val="dk1"/>
                </a:buClr>
                <a:buSzPct val="100000"/>
                <a:buFont typeface="Arial"/>
                <a:buChar char="•"/>
                <a:defRPr sz="12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L="1600200" marR="0" lvl="3" indent="-152400" algn="l" rtl="0">
                <a:lnSpc>
                  <a:spcPct val="100000"/>
                </a:lnSpc>
                <a:spcBef>
                  <a:spcPts val="240"/>
                </a:spcBef>
                <a:spcAft>
                  <a:spcPts val="0"/>
                </a:spcAft>
                <a:buClr>
                  <a:schemeClr val="dk1"/>
                </a:buClr>
                <a:buSzPct val="100000"/>
                <a:buFont typeface="Arial"/>
                <a:buChar char="–"/>
                <a:defRPr sz="12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L="2057400" marR="0" lvl="4" indent="-152400" algn="l" rtl="0">
                <a:lnSpc>
                  <a:spcPct val="100000"/>
                </a:lnSpc>
                <a:spcBef>
                  <a:spcPts val="240"/>
                </a:spcBef>
                <a:spcAft>
                  <a:spcPts val="0"/>
                </a:spcAft>
                <a:buClr>
                  <a:schemeClr val="dk1"/>
                </a:buClr>
                <a:buSzPct val="100000"/>
                <a:buFont typeface="Arial"/>
                <a:buChar char="»"/>
                <a:defRPr sz="12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L="2514600" marR="0" lvl="5" indent="-101600" algn="l" rtl="0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Clr>
                  <a:schemeClr val="dk1"/>
                </a:buClr>
                <a:buSzPct val="100000"/>
                <a:buFont typeface="Arial"/>
                <a:buChar char="•"/>
                <a:defRPr sz="20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L="2971800" marR="0" lvl="6" indent="-101600" algn="l" rtl="0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Clr>
                  <a:schemeClr val="dk1"/>
                </a:buClr>
                <a:buSzPct val="100000"/>
                <a:buFont typeface="Arial"/>
                <a:buChar char="•"/>
                <a:defRPr sz="20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L="3429000" marR="0" lvl="7" indent="-101600" algn="l" rtl="0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Clr>
                  <a:schemeClr val="dk1"/>
                </a:buClr>
                <a:buSzPct val="100000"/>
                <a:buFont typeface="Arial"/>
                <a:buChar char="•"/>
                <a:defRPr sz="20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L="3886200" marR="0" lvl="8" indent="-101600" algn="l" rtl="0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Clr>
                  <a:schemeClr val="dk1"/>
                </a:buClr>
                <a:buSzPct val="100000"/>
                <a:buFont typeface="Arial"/>
                <a:buChar char="•"/>
                <a:defRPr sz="20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algn="ctr" defTabSz="1219170">
                <a:buClr>
                  <a:srgbClr val="474746"/>
                </a:buClr>
              </a:pPr>
              <a:r>
                <a:rPr lang="en-US" sz="1400" kern="0" dirty="0">
                  <a:solidFill>
                    <a:schemeClr val="tx1"/>
                  </a:solidFill>
                  <a:latin typeface="Amazon Ember" charset="0"/>
                  <a:ea typeface="Amazon Ember" charset="0"/>
                  <a:cs typeface="Amazon Ember" charset="0"/>
                </a:rPr>
                <a:t>CRASH</a:t>
              </a:r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F1CC8211-376C-3449-BA40-913764AD4867}"/>
                </a:ext>
              </a:extLst>
            </p:cNvPr>
            <p:cNvSpPr/>
            <p:nvPr/>
          </p:nvSpPr>
          <p:spPr>
            <a:xfrm>
              <a:off x="8842722" y="2763834"/>
              <a:ext cx="132796" cy="10412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/>
              <a:endParaRPr lang="en-US" kern="0" dirty="0">
                <a:solidFill>
                  <a:srgbClr val="FFFFFF"/>
                </a:solidFill>
                <a:latin typeface="Amazon Ember" charset="0"/>
                <a:ea typeface="Amazon Ember" charset="0"/>
                <a:cs typeface="Amazon Ember" charset="0"/>
                <a:sym typeface="Arial"/>
              </a:endParaRPr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5121D6A7-7FA8-F944-91C0-7FBE925394FA}"/>
                </a:ext>
              </a:extLst>
            </p:cNvPr>
            <p:cNvSpPr/>
            <p:nvPr/>
          </p:nvSpPr>
          <p:spPr>
            <a:xfrm>
              <a:off x="9243321" y="2763834"/>
              <a:ext cx="132796" cy="10412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/>
              <a:endParaRPr lang="en-US" kern="0" dirty="0">
                <a:solidFill>
                  <a:srgbClr val="FFFFFF"/>
                </a:solidFill>
                <a:latin typeface="Amazon Ember" charset="0"/>
                <a:ea typeface="Amazon Ember" charset="0"/>
                <a:cs typeface="Amazon Ember" charset="0"/>
                <a:sym typeface="Arial"/>
              </a:endParaRPr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01D1EE35-9CBE-2A48-8340-600F699FC70A}"/>
                </a:ext>
              </a:extLst>
            </p:cNvPr>
            <p:cNvSpPr/>
            <p:nvPr/>
          </p:nvSpPr>
          <p:spPr>
            <a:xfrm>
              <a:off x="9418170" y="2763834"/>
              <a:ext cx="132796" cy="10412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/>
              <a:endParaRPr lang="en-US" kern="0" dirty="0">
                <a:solidFill>
                  <a:srgbClr val="FFFFFF"/>
                </a:solidFill>
                <a:latin typeface="Amazon Ember" charset="0"/>
                <a:ea typeface="Amazon Ember" charset="0"/>
                <a:cs typeface="Amazon Ember" charset="0"/>
                <a:sym typeface="Arial"/>
              </a:endParaRP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3A3B5DED-4EE9-2B42-B716-E4F35A9AE712}"/>
                </a:ext>
              </a:extLst>
            </p:cNvPr>
            <p:cNvSpPr/>
            <p:nvPr/>
          </p:nvSpPr>
          <p:spPr>
            <a:xfrm>
              <a:off x="10004690" y="2763834"/>
              <a:ext cx="132796" cy="10412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/>
              <a:endParaRPr lang="en-US" kern="0" dirty="0">
                <a:solidFill>
                  <a:srgbClr val="FFFFFF"/>
                </a:solidFill>
                <a:latin typeface="Amazon Ember" charset="0"/>
                <a:ea typeface="Amazon Ember" charset="0"/>
                <a:cs typeface="Amazon Ember" charset="0"/>
                <a:sym typeface="Arial"/>
              </a:endParaRP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6114D66A-F15A-F84B-BC0E-18A88581BE15}"/>
                </a:ext>
              </a:extLst>
            </p:cNvPr>
            <p:cNvSpPr/>
            <p:nvPr/>
          </p:nvSpPr>
          <p:spPr>
            <a:xfrm>
              <a:off x="10192818" y="2763834"/>
              <a:ext cx="132796" cy="10412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/>
              <a:endParaRPr lang="en-US" kern="0" dirty="0">
                <a:solidFill>
                  <a:srgbClr val="FFFFFF"/>
                </a:solidFill>
                <a:latin typeface="Amazon Ember" charset="0"/>
                <a:ea typeface="Amazon Ember" charset="0"/>
                <a:cs typeface="Amazon Ember" charset="0"/>
                <a:sym typeface="Arial"/>
              </a:endParaRPr>
            </a:p>
          </p:txBody>
        </p:sp>
        <p:sp>
          <p:nvSpPr>
            <p:cNvPr id="28" name="Lightning Bolt 27">
              <a:extLst>
                <a:ext uri="{FF2B5EF4-FFF2-40B4-BE49-F238E27FC236}">
                  <a16:creationId xmlns:a16="http://schemas.microsoft.com/office/drawing/2014/main" id="{B8FB8D05-E006-E249-AF70-7EC847BA376A}"/>
                </a:ext>
              </a:extLst>
            </p:cNvPr>
            <p:cNvSpPr/>
            <p:nvPr/>
          </p:nvSpPr>
          <p:spPr>
            <a:xfrm flipH="1">
              <a:off x="10649111" y="2568899"/>
              <a:ext cx="305141" cy="439976"/>
            </a:xfrm>
            <a:prstGeom prst="lightningBol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/>
              <a:endParaRPr lang="en-US" kern="0" dirty="0">
                <a:solidFill>
                  <a:srgbClr val="FFFFFF"/>
                </a:solidFill>
                <a:latin typeface="Amazon Ember" charset="0"/>
                <a:ea typeface="Amazon Ember" charset="0"/>
                <a:cs typeface="Amazon Ember" charset="0"/>
                <a:sym typeface="Arial"/>
              </a:endParaRPr>
            </a:p>
          </p:txBody>
        </p:sp>
        <p:sp>
          <p:nvSpPr>
            <p:cNvPr id="29" name="Arc 28">
              <a:extLst>
                <a:ext uri="{FF2B5EF4-FFF2-40B4-BE49-F238E27FC236}">
                  <a16:creationId xmlns:a16="http://schemas.microsoft.com/office/drawing/2014/main" id="{51712ECA-2827-4E46-BFF8-E73159445940}"/>
                </a:ext>
              </a:extLst>
            </p:cNvPr>
            <p:cNvSpPr/>
            <p:nvPr/>
          </p:nvSpPr>
          <p:spPr>
            <a:xfrm>
              <a:off x="9164603" y="2233636"/>
              <a:ext cx="1094612" cy="777465"/>
            </a:xfrm>
            <a:prstGeom prst="arc">
              <a:avLst/>
            </a:prstGeom>
            <a:ln>
              <a:solidFill>
                <a:schemeClr val="accent1"/>
              </a:solidFill>
              <a:prstDash val="dash"/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defTabSz="1219170"/>
              <a:endParaRPr lang="en-US" kern="0" dirty="0">
                <a:solidFill>
                  <a:srgbClr val="474746"/>
                </a:solidFill>
                <a:latin typeface="Amazon Ember" charset="0"/>
                <a:ea typeface="Amazon Ember" charset="0"/>
                <a:cs typeface="Amazon Ember" charset="0"/>
                <a:sym typeface="Arial"/>
              </a:endParaRPr>
            </a:p>
          </p:txBody>
        </p:sp>
        <p:sp>
          <p:nvSpPr>
            <p:cNvPr id="30" name="Arc 29">
              <a:extLst>
                <a:ext uri="{FF2B5EF4-FFF2-40B4-BE49-F238E27FC236}">
                  <a16:creationId xmlns:a16="http://schemas.microsoft.com/office/drawing/2014/main" id="{F6941057-B65A-D243-A714-AD946AC7BDE1}"/>
                </a:ext>
              </a:extLst>
            </p:cNvPr>
            <p:cNvSpPr/>
            <p:nvPr/>
          </p:nvSpPr>
          <p:spPr>
            <a:xfrm>
              <a:off x="9219935" y="2233636"/>
              <a:ext cx="853365" cy="777465"/>
            </a:xfrm>
            <a:prstGeom prst="arc">
              <a:avLst/>
            </a:prstGeom>
            <a:ln>
              <a:prstDash val="dash"/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defTabSz="1219170"/>
              <a:endParaRPr lang="en-US" kern="0" dirty="0">
                <a:solidFill>
                  <a:srgbClr val="474746"/>
                </a:solidFill>
                <a:latin typeface="Amazon Ember" charset="0"/>
                <a:ea typeface="Amazon Ember" charset="0"/>
                <a:cs typeface="Amazon Ember" charset="0"/>
                <a:sym typeface="Arial"/>
              </a:endParaRPr>
            </a:p>
          </p:txBody>
        </p:sp>
        <p:sp>
          <p:nvSpPr>
            <p:cNvPr id="31" name="Arc 30">
              <a:extLst>
                <a:ext uri="{FF2B5EF4-FFF2-40B4-BE49-F238E27FC236}">
                  <a16:creationId xmlns:a16="http://schemas.microsoft.com/office/drawing/2014/main" id="{E6FB9BAA-F4F4-C045-B5B1-2BF783732B6C}"/>
                </a:ext>
              </a:extLst>
            </p:cNvPr>
            <p:cNvSpPr/>
            <p:nvPr/>
          </p:nvSpPr>
          <p:spPr>
            <a:xfrm flipH="1">
              <a:off x="8908176" y="2221921"/>
              <a:ext cx="726895" cy="777465"/>
            </a:xfrm>
            <a:prstGeom prst="arc">
              <a:avLst/>
            </a:prstGeom>
            <a:ln>
              <a:prstDash val="dash"/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defTabSz="1219170"/>
              <a:endParaRPr lang="en-US" kern="0" dirty="0">
                <a:solidFill>
                  <a:srgbClr val="474746"/>
                </a:solidFill>
                <a:latin typeface="Amazon Ember" charset="0"/>
                <a:ea typeface="Amazon Ember" charset="0"/>
                <a:cs typeface="Amazon Ember" charset="0"/>
                <a:sym typeface="Arial"/>
              </a:endParaRPr>
            </a:p>
          </p:txBody>
        </p: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8EFBA23C-E334-FF42-B0AA-13C5114248EC}"/>
                </a:ext>
              </a:extLst>
            </p:cNvPr>
            <p:cNvCxnSpPr/>
            <p:nvPr/>
          </p:nvCxnSpPr>
          <p:spPr>
            <a:xfrm flipH="1">
              <a:off x="9269882" y="2264634"/>
              <a:ext cx="60021" cy="382039"/>
            </a:xfrm>
            <a:prstGeom prst="straightConnector1">
              <a:avLst/>
            </a:prstGeom>
            <a:ln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28335249-90F8-974A-B787-FCE6BF0F0770}"/>
                </a:ext>
              </a:extLst>
            </p:cNvPr>
            <p:cNvCxnSpPr/>
            <p:nvPr/>
          </p:nvCxnSpPr>
          <p:spPr>
            <a:xfrm>
              <a:off x="9479607" y="2264634"/>
              <a:ext cx="16835" cy="382039"/>
            </a:xfrm>
            <a:prstGeom prst="straightConnector1">
              <a:avLst/>
            </a:prstGeom>
            <a:ln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Arc 33">
              <a:extLst>
                <a:ext uri="{FF2B5EF4-FFF2-40B4-BE49-F238E27FC236}">
                  <a16:creationId xmlns:a16="http://schemas.microsoft.com/office/drawing/2014/main" id="{8907240F-919B-494A-A98B-468F72528C2B}"/>
                </a:ext>
              </a:extLst>
            </p:cNvPr>
            <p:cNvSpPr/>
            <p:nvPr/>
          </p:nvSpPr>
          <p:spPr>
            <a:xfrm flipH="1">
              <a:off x="7420854" y="2350797"/>
              <a:ext cx="705631" cy="517160"/>
            </a:xfrm>
            <a:prstGeom prst="arc">
              <a:avLst/>
            </a:prstGeom>
            <a:ln>
              <a:prstDash val="dash"/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defTabSz="1219170"/>
              <a:endParaRPr lang="en-US" kern="0" dirty="0">
                <a:solidFill>
                  <a:srgbClr val="474746"/>
                </a:solidFill>
                <a:latin typeface="Amazon Ember" charset="0"/>
                <a:ea typeface="Amazon Ember" charset="0"/>
                <a:cs typeface="Amazon Ember" charset="0"/>
                <a:sym typeface="Arial"/>
              </a:endParaRPr>
            </a:p>
          </p:txBody>
        </p:sp>
        <p:sp>
          <p:nvSpPr>
            <p:cNvPr id="35" name="Arc 34">
              <a:extLst>
                <a:ext uri="{FF2B5EF4-FFF2-40B4-BE49-F238E27FC236}">
                  <a16:creationId xmlns:a16="http://schemas.microsoft.com/office/drawing/2014/main" id="{F087FA3E-115D-BC49-89D9-909BD18DBDF3}"/>
                </a:ext>
              </a:extLst>
            </p:cNvPr>
            <p:cNvSpPr/>
            <p:nvPr/>
          </p:nvSpPr>
          <p:spPr>
            <a:xfrm>
              <a:off x="7664003" y="2292217"/>
              <a:ext cx="1062592" cy="517160"/>
            </a:xfrm>
            <a:prstGeom prst="arc">
              <a:avLst/>
            </a:prstGeom>
            <a:ln>
              <a:solidFill>
                <a:schemeClr val="accent1"/>
              </a:solidFill>
              <a:prstDash val="dash"/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defTabSz="1219170"/>
              <a:endParaRPr lang="en-US" kern="0" dirty="0">
                <a:solidFill>
                  <a:srgbClr val="474746"/>
                </a:solidFill>
                <a:latin typeface="Amazon Ember" charset="0"/>
                <a:ea typeface="Amazon Ember" charset="0"/>
                <a:cs typeface="Amazon Ember" charset="0"/>
                <a:sym typeface="Arial"/>
              </a:endParaRPr>
            </a:p>
          </p:txBody>
        </p:sp>
        <p:sp>
          <p:nvSpPr>
            <p:cNvPr id="36" name="Text Placeholder 2">
              <a:extLst>
                <a:ext uri="{FF2B5EF4-FFF2-40B4-BE49-F238E27FC236}">
                  <a16:creationId xmlns:a16="http://schemas.microsoft.com/office/drawing/2014/main" id="{24A88299-322E-D14F-9D5C-78200EDE5943}"/>
                </a:ext>
              </a:extLst>
            </p:cNvPr>
            <p:cNvSpPr txBox="1">
              <a:spLocks/>
            </p:cNvSpPr>
            <p:nvPr/>
          </p:nvSpPr>
          <p:spPr>
            <a:xfrm>
              <a:off x="7382510" y="2061724"/>
              <a:ext cx="1350965" cy="19402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0" marR="0" lvl="0" indent="0" algn="l" rtl="0">
                <a:lnSpc>
                  <a:spcPct val="100000"/>
                </a:lnSpc>
                <a:spcBef>
                  <a:spcPts val="240"/>
                </a:spcBef>
                <a:spcAft>
                  <a:spcPts val="0"/>
                </a:spcAft>
                <a:buClr>
                  <a:schemeClr val="dk1"/>
                </a:buClr>
                <a:buFont typeface="Arial"/>
                <a:buNone/>
                <a:defRPr sz="12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L="742950" marR="0" lvl="1" indent="-209550" algn="l" rtl="0">
                <a:lnSpc>
                  <a:spcPct val="100000"/>
                </a:lnSpc>
                <a:spcBef>
                  <a:spcPts val="240"/>
                </a:spcBef>
                <a:spcAft>
                  <a:spcPts val="0"/>
                </a:spcAft>
                <a:buClr>
                  <a:schemeClr val="dk1"/>
                </a:buClr>
                <a:buSzPct val="100000"/>
                <a:buFont typeface="Arial"/>
                <a:buChar char="•"/>
                <a:defRPr sz="12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L="1143000" marR="0" lvl="2" indent="-152400" algn="l" rtl="0">
                <a:lnSpc>
                  <a:spcPct val="100000"/>
                </a:lnSpc>
                <a:spcBef>
                  <a:spcPts val="240"/>
                </a:spcBef>
                <a:spcAft>
                  <a:spcPts val="0"/>
                </a:spcAft>
                <a:buClr>
                  <a:schemeClr val="dk1"/>
                </a:buClr>
                <a:buSzPct val="100000"/>
                <a:buFont typeface="Arial"/>
                <a:buChar char="•"/>
                <a:defRPr sz="12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L="1600200" marR="0" lvl="3" indent="-152400" algn="l" rtl="0">
                <a:lnSpc>
                  <a:spcPct val="100000"/>
                </a:lnSpc>
                <a:spcBef>
                  <a:spcPts val="240"/>
                </a:spcBef>
                <a:spcAft>
                  <a:spcPts val="0"/>
                </a:spcAft>
                <a:buClr>
                  <a:schemeClr val="dk1"/>
                </a:buClr>
                <a:buSzPct val="100000"/>
                <a:buFont typeface="Arial"/>
                <a:buChar char="–"/>
                <a:defRPr sz="12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L="2057400" marR="0" lvl="4" indent="-152400" algn="l" rtl="0">
                <a:lnSpc>
                  <a:spcPct val="100000"/>
                </a:lnSpc>
                <a:spcBef>
                  <a:spcPts val="240"/>
                </a:spcBef>
                <a:spcAft>
                  <a:spcPts val="0"/>
                </a:spcAft>
                <a:buClr>
                  <a:schemeClr val="dk1"/>
                </a:buClr>
                <a:buSzPct val="100000"/>
                <a:buFont typeface="Arial"/>
                <a:buChar char="»"/>
                <a:defRPr sz="12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L="2514600" marR="0" lvl="5" indent="-101600" algn="l" rtl="0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Clr>
                  <a:schemeClr val="dk1"/>
                </a:buClr>
                <a:buSzPct val="100000"/>
                <a:buFont typeface="Arial"/>
                <a:buChar char="•"/>
                <a:defRPr sz="20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L="2971800" marR="0" lvl="6" indent="-101600" algn="l" rtl="0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Clr>
                  <a:schemeClr val="dk1"/>
                </a:buClr>
                <a:buSzPct val="100000"/>
                <a:buFont typeface="Arial"/>
                <a:buChar char="•"/>
                <a:defRPr sz="20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L="3429000" marR="0" lvl="7" indent="-101600" algn="l" rtl="0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Clr>
                  <a:schemeClr val="dk1"/>
                </a:buClr>
                <a:buSzPct val="100000"/>
                <a:buFont typeface="Arial"/>
                <a:buChar char="•"/>
                <a:defRPr sz="20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L="3886200" marR="0" lvl="8" indent="-101600" algn="l" rtl="0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Clr>
                  <a:schemeClr val="dk1"/>
                </a:buClr>
                <a:buSzPct val="100000"/>
                <a:buFont typeface="Arial"/>
                <a:buChar char="•"/>
                <a:defRPr sz="20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algn="ctr" defTabSz="1219170">
                <a:buClr>
                  <a:srgbClr val="474746"/>
                </a:buClr>
              </a:pPr>
              <a:r>
                <a:rPr lang="en-US" sz="1400" kern="0" dirty="0">
                  <a:solidFill>
                    <a:schemeClr val="tx1"/>
                  </a:solidFill>
                  <a:latin typeface="Amazon Ember" charset="0"/>
                  <a:ea typeface="Amazon Ember" charset="0"/>
                  <a:cs typeface="Amazon Ember" charset="0"/>
                </a:rPr>
                <a:t>Log records </a:t>
              </a:r>
            </a:p>
          </p:txBody>
        </p:sp>
        <p:sp>
          <p:nvSpPr>
            <p:cNvPr id="37" name="Text Placeholder 2">
              <a:extLst>
                <a:ext uri="{FF2B5EF4-FFF2-40B4-BE49-F238E27FC236}">
                  <a16:creationId xmlns:a16="http://schemas.microsoft.com/office/drawing/2014/main" id="{26131D46-F773-1048-844F-0FA5FBB34F0E}"/>
                </a:ext>
              </a:extLst>
            </p:cNvPr>
            <p:cNvSpPr txBox="1">
              <a:spLocks/>
            </p:cNvSpPr>
            <p:nvPr/>
          </p:nvSpPr>
          <p:spPr>
            <a:xfrm>
              <a:off x="9276658" y="2030971"/>
              <a:ext cx="503040" cy="19402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0" marR="0" lvl="0" indent="0" algn="l" rtl="0">
                <a:lnSpc>
                  <a:spcPct val="100000"/>
                </a:lnSpc>
                <a:spcBef>
                  <a:spcPts val="240"/>
                </a:spcBef>
                <a:spcAft>
                  <a:spcPts val="0"/>
                </a:spcAft>
                <a:buClr>
                  <a:schemeClr val="dk1"/>
                </a:buClr>
                <a:buFont typeface="Arial"/>
                <a:buNone/>
                <a:defRPr sz="12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L="742950" marR="0" lvl="1" indent="-209550" algn="l" rtl="0">
                <a:lnSpc>
                  <a:spcPct val="100000"/>
                </a:lnSpc>
                <a:spcBef>
                  <a:spcPts val="240"/>
                </a:spcBef>
                <a:spcAft>
                  <a:spcPts val="0"/>
                </a:spcAft>
                <a:buClr>
                  <a:schemeClr val="dk1"/>
                </a:buClr>
                <a:buSzPct val="100000"/>
                <a:buFont typeface="Arial"/>
                <a:buChar char="•"/>
                <a:defRPr sz="12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L="1143000" marR="0" lvl="2" indent="-152400" algn="l" rtl="0">
                <a:lnSpc>
                  <a:spcPct val="100000"/>
                </a:lnSpc>
                <a:spcBef>
                  <a:spcPts val="240"/>
                </a:spcBef>
                <a:spcAft>
                  <a:spcPts val="0"/>
                </a:spcAft>
                <a:buClr>
                  <a:schemeClr val="dk1"/>
                </a:buClr>
                <a:buSzPct val="100000"/>
                <a:buFont typeface="Arial"/>
                <a:buChar char="•"/>
                <a:defRPr sz="12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L="1600200" marR="0" lvl="3" indent="-152400" algn="l" rtl="0">
                <a:lnSpc>
                  <a:spcPct val="100000"/>
                </a:lnSpc>
                <a:spcBef>
                  <a:spcPts val="240"/>
                </a:spcBef>
                <a:spcAft>
                  <a:spcPts val="0"/>
                </a:spcAft>
                <a:buClr>
                  <a:schemeClr val="dk1"/>
                </a:buClr>
                <a:buSzPct val="100000"/>
                <a:buFont typeface="Arial"/>
                <a:buChar char="–"/>
                <a:defRPr sz="12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L="2057400" marR="0" lvl="4" indent="-152400" algn="l" rtl="0">
                <a:lnSpc>
                  <a:spcPct val="100000"/>
                </a:lnSpc>
                <a:spcBef>
                  <a:spcPts val="240"/>
                </a:spcBef>
                <a:spcAft>
                  <a:spcPts val="0"/>
                </a:spcAft>
                <a:buClr>
                  <a:schemeClr val="dk1"/>
                </a:buClr>
                <a:buSzPct val="100000"/>
                <a:buFont typeface="Arial"/>
                <a:buChar char="»"/>
                <a:defRPr sz="12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L="2514600" marR="0" lvl="5" indent="-101600" algn="l" rtl="0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Clr>
                  <a:schemeClr val="dk1"/>
                </a:buClr>
                <a:buSzPct val="100000"/>
                <a:buFont typeface="Arial"/>
                <a:buChar char="•"/>
                <a:defRPr sz="20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L="2971800" marR="0" lvl="6" indent="-101600" algn="l" rtl="0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Clr>
                  <a:schemeClr val="dk1"/>
                </a:buClr>
                <a:buSzPct val="100000"/>
                <a:buFont typeface="Arial"/>
                <a:buChar char="•"/>
                <a:defRPr sz="20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L="3429000" marR="0" lvl="7" indent="-101600" algn="l" rtl="0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Clr>
                  <a:schemeClr val="dk1"/>
                </a:buClr>
                <a:buSzPct val="100000"/>
                <a:buFont typeface="Arial"/>
                <a:buChar char="•"/>
                <a:defRPr sz="20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L="3886200" marR="0" lvl="8" indent="-101600" algn="l" rtl="0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Clr>
                  <a:schemeClr val="dk1"/>
                </a:buClr>
                <a:buSzPct val="100000"/>
                <a:buFont typeface="Arial"/>
                <a:buChar char="•"/>
                <a:defRPr sz="20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algn="ctr" defTabSz="1219170">
                <a:buClr>
                  <a:srgbClr val="474746"/>
                </a:buClr>
              </a:pPr>
              <a:r>
                <a:rPr lang="en-US" sz="1400" kern="0" dirty="0">
                  <a:solidFill>
                    <a:schemeClr val="tx1"/>
                  </a:solidFill>
                  <a:latin typeface="Amazon Ember" charset="0"/>
                  <a:ea typeface="Amazon Ember" charset="0"/>
                  <a:cs typeface="Amazon Ember" charset="0"/>
                </a:rPr>
                <a:t>Gaps</a:t>
              </a:r>
            </a:p>
          </p:txBody>
        </p: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7FE83241-D45B-2E48-878B-1D62F2BB3344}"/>
                </a:ext>
              </a:extLst>
            </p:cNvPr>
            <p:cNvCxnSpPr/>
            <p:nvPr/>
          </p:nvCxnSpPr>
          <p:spPr>
            <a:xfrm flipH="1" flipV="1">
              <a:off x="8792653" y="2945768"/>
              <a:ext cx="187129" cy="28661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Text Placeholder 2">
              <a:extLst>
                <a:ext uri="{FF2B5EF4-FFF2-40B4-BE49-F238E27FC236}">
                  <a16:creationId xmlns:a16="http://schemas.microsoft.com/office/drawing/2014/main" id="{E81833DA-4A56-E443-A19D-C283B12D00A1}"/>
                </a:ext>
              </a:extLst>
            </p:cNvPr>
            <p:cNvSpPr txBox="1">
              <a:spLocks/>
            </p:cNvSpPr>
            <p:nvPr/>
          </p:nvSpPr>
          <p:spPr>
            <a:xfrm>
              <a:off x="8516835" y="3233274"/>
              <a:ext cx="1984246" cy="40825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0" marR="0" lvl="0" indent="0" algn="l" rtl="0">
                <a:lnSpc>
                  <a:spcPct val="100000"/>
                </a:lnSpc>
                <a:spcBef>
                  <a:spcPts val="240"/>
                </a:spcBef>
                <a:spcAft>
                  <a:spcPts val="0"/>
                </a:spcAft>
                <a:buClr>
                  <a:schemeClr val="dk1"/>
                </a:buClr>
                <a:buFont typeface="Arial"/>
                <a:buNone/>
                <a:defRPr sz="12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L="742950" marR="0" lvl="1" indent="-209550" algn="l" rtl="0">
                <a:lnSpc>
                  <a:spcPct val="100000"/>
                </a:lnSpc>
                <a:spcBef>
                  <a:spcPts val="240"/>
                </a:spcBef>
                <a:spcAft>
                  <a:spcPts val="0"/>
                </a:spcAft>
                <a:buClr>
                  <a:schemeClr val="dk1"/>
                </a:buClr>
                <a:buSzPct val="100000"/>
                <a:buFont typeface="Arial"/>
                <a:buChar char="•"/>
                <a:defRPr sz="12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L="1143000" marR="0" lvl="2" indent="-152400" algn="l" rtl="0">
                <a:lnSpc>
                  <a:spcPct val="100000"/>
                </a:lnSpc>
                <a:spcBef>
                  <a:spcPts val="240"/>
                </a:spcBef>
                <a:spcAft>
                  <a:spcPts val="0"/>
                </a:spcAft>
                <a:buClr>
                  <a:schemeClr val="dk1"/>
                </a:buClr>
                <a:buSzPct val="100000"/>
                <a:buFont typeface="Arial"/>
                <a:buChar char="•"/>
                <a:defRPr sz="12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L="1600200" marR="0" lvl="3" indent="-152400" algn="l" rtl="0">
                <a:lnSpc>
                  <a:spcPct val="100000"/>
                </a:lnSpc>
                <a:spcBef>
                  <a:spcPts val="240"/>
                </a:spcBef>
                <a:spcAft>
                  <a:spcPts val="0"/>
                </a:spcAft>
                <a:buClr>
                  <a:schemeClr val="dk1"/>
                </a:buClr>
                <a:buSzPct val="100000"/>
                <a:buFont typeface="Arial"/>
                <a:buChar char="–"/>
                <a:defRPr sz="12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L="2057400" marR="0" lvl="4" indent="-152400" algn="l" rtl="0">
                <a:lnSpc>
                  <a:spcPct val="100000"/>
                </a:lnSpc>
                <a:spcBef>
                  <a:spcPts val="240"/>
                </a:spcBef>
                <a:spcAft>
                  <a:spcPts val="0"/>
                </a:spcAft>
                <a:buClr>
                  <a:schemeClr val="dk1"/>
                </a:buClr>
                <a:buSzPct val="100000"/>
                <a:buFont typeface="Arial"/>
                <a:buChar char="»"/>
                <a:defRPr sz="12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L="2514600" marR="0" lvl="5" indent="-101600" algn="l" rtl="0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Clr>
                  <a:schemeClr val="dk1"/>
                </a:buClr>
                <a:buSzPct val="100000"/>
                <a:buFont typeface="Arial"/>
                <a:buChar char="•"/>
                <a:defRPr sz="20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L="2971800" marR="0" lvl="6" indent="-101600" algn="l" rtl="0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Clr>
                  <a:schemeClr val="dk1"/>
                </a:buClr>
                <a:buSzPct val="100000"/>
                <a:buFont typeface="Arial"/>
                <a:buChar char="•"/>
                <a:defRPr sz="20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L="3429000" marR="0" lvl="7" indent="-101600" algn="l" rtl="0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Clr>
                  <a:schemeClr val="dk1"/>
                </a:buClr>
                <a:buSzPct val="100000"/>
                <a:buFont typeface="Arial"/>
                <a:buChar char="•"/>
                <a:defRPr sz="20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L="3886200" marR="0" lvl="8" indent="-101600" algn="l" rtl="0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Clr>
                  <a:schemeClr val="dk1"/>
                </a:buClr>
                <a:buSzPct val="100000"/>
                <a:buFont typeface="Arial"/>
                <a:buChar char="•"/>
                <a:defRPr sz="20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algn="ctr" defTabSz="1219170">
                <a:buClr>
                  <a:srgbClr val="474746"/>
                </a:buClr>
              </a:pPr>
              <a:r>
                <a:rPr lang="en-US" sz="1400" kern="0" dirty="0">
                  <a:solidFill>
                    <a:schemeClr val="tx1"/>
                  </a:solidFill>
                  <a:latin typeface="Amazon Ember" charset="0"/>
                  <a:ea typeface="Amazon Ember" charset="0"/>
                  <a:cs typeface="Amazon Ember" charset="0"/>
                </a:rPr>
                <a:t>Volume Complete</a:t>
              </a:r>
            </a:p>
            <a:p>
              <a:pPr algn="ctr" defTabSz="1219170">
                <a:buClr>
                  <a:srgbClr val="474746"/>
                </a:buClr>
              </a:pPr>
              <a:r>
                <a:rPr lang="en-US" sz="1400" kern="0" dirty="0">
                  <a:solidFill>
                    <a:schemeClr val="tx1"/>
                  </a:solidFill>
                  <a:latin typeface="Amazon Ember" charset="0"/>
                  <a:ea typeface="Amazon Ember" charset="0"/>
                  <a:cs typeface="Amazon Ember" charset="0"/>
                </a:rPr>
                <a:t>LSN (VCL)</a:t>
              </a:r>
            </a:p>
          </p:txBody>
        </p:sp>
        <p:sp>
          <p:nvSpPr>
            <p:cNvPr id="40" name="Text Placeholder 2">
              <a:extLst>
                <a:ext uri="{FF2B5EF4-FFF2-40B4-BE49-F238E27FC236}">
                  <a16:creationId xmlns:a16="http://schemas.microsoft.com/office/drawing/2014/main" id="{EA39A640-4D22-A348-B9D3-DDB413F49669}"/>
                </a:ext>
              </a:extLst>
            </p:cNvPr>
            <p:cNvSpPr txBox="1">
              <a:spLocks/>
            </p:cNvSpPr>
            <p:nvPr/>
          </p:nvSpPr>
          <p:spPr>
            <a:xfrm>
              <a:off x="7096532" y="1706967"/>
              <a:ext cx="1803090" cy="19402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0" marR="0" lvl="0" indent="0" algn="l" rtl="0">
                <a:lnSpc>
                  <a:spcPct val="100000"/>
                </a:lnSpc>
                <a:spcBef>
                  <a:spcPts val="240"/>
                </a:spcBef>
                <a:spcAft>
                  <a:spcPts val="0"/>
                </a:spcAft>
                <a:buClr>
                  <a:schemeClr val="dk1"/>
                </a:buClr>
                <a:buFont typeface="Arial"/>
                <a:buNone/>
                <a:defRPr sz="12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L="742950" marR="0" lvl="1" indent="-209550" algn="l" rtl="0">
                <a:lnSpc>
                  <a:spcPct val="100000"/>
                </a:lnSpc>
                <a:spcBef>
                  <a:spcPts val="240"/>
                </a:spcBef>
                <a:spcAft>
                  <a:spcPts val="0"/>
                </a:spcAft>
                <a:buClr>
                  <a:schemeClr val="dk1"/>
                </a:buClr>
                <a:buSzPct val="100000"/>
                <a:buFont typeface="Arial"/>
                <a:buChar char="•"/>
                <a:defRPr sz="12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L="1143000" marR="0" lvl="2" indent="-152400" algn="l" rtl="0">
                <a:lnSpc>
                  <a:spcPct val="100000"/>
                </a:lnSpc>
                <a:spcBef>
                  <a:spcPts val="240"/>
                </a:spcBef>
                <a:spcAft>
                  <a:spcPts val="0"/>
                </a:spcAft>
                <a:buClr>
                  <a:schemeClr val="dk1"/>
                </a:buClr>
                <a:buSzPct val="100000"/>
                <a:buFont typeface="Arial"/>
                <a:buChar char="•"/>
                <a:defRPr sz="12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L="1600200" marR="0" lvl="3" indent="-152400" algn="l" rtl="0">
                <a:lnSpc>
                  <a:spcPct val="100000"/>
                </a:lnSpc>
                <a:spcBef>
                  <a:spcPts val="240"/>
                </a:spcBef>
                <a:spcAft>
                  <a:spcPts val="0"/>
                </a:spcAft>
                <a:buClr>
                  <a:schemeClr val="dk1"/>
                </a:buClr>
                <a:buSzPct val="100000"/>
                <a:buFont typeface="Arial"/>
                <a:buChar char="–"/>
                <a:defRPr sz="12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L="2057400" marR="0" lvl="4" indent="-152400" algn="l" rtl="0">
                <a:lnSpc>
                  <a:spcPct val="100000"/>
                </a:lnSpc>
                <a:spcBef>
                  <a:spcPts val="240"/>
                </a:spcBef>
                <a:spcAft>
                  <a:spcPts val="0"/>
                </a:spcAft>
                <a:buClr>
                  <a:schemeClr val="dk1"/>
                </a:buClr>
                <a:buSzPct val="100000"/>
                <a:buFont typeface="Arial"/>
                <a:buChar char="»"/>
                <a:defRPr sz="12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L="2514600" marR="0" lvl="5" indent="-101600" algn="l" rtl="0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Clr>
                  <a:schemeClr val="dk1"/>
                </a:buClr>
                <a:buSzPct val="100000"/>
                <a:buFont typeface="Arial"/>
                <a:buChar char="•"/>
                <a:defRPr sz="20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L="2971800" marR="0" lvl="6" indent="-101600" algn="l" rtl="0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Clr>
                  <a:schemeClr val="dk1"/>
                </a:buClr>
                <a:buSzPct val="100000"/>
                <a:buFont typeface="Arial"/>
                <a:buChar char="•"/>
                <a:defRPr sz="20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L="3429000" marR="0" lvl="7" indent="-101600" algn="l" rtl="0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Clr>
                  <a:schemeClr val="dk1"/>
                </a:buClr>
                <a:buSzPct val="100000"/>
                <a:buFont typeface="Arial"/>
                <a:buChar char="•"/>
                <a:defRPr sz="20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L="3886200" marR="0" lvl="8" indent="-101600" algn="l" rtl="0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Clr>
                  <a:schemeClr val="dk1"/>
                </a:buClr>
                <a:buSzPct val="100000"/>
                <a:buFont typeface="Arial"/>
                <a:buChar char="•"/>
                <a:defRPr sz="20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algn="ctr" defTabSz="1219170">
                <a:buClr>
                  <a:srgbClr val="474746"/>
                </a:buClr>
              </a:pPr>
              <a:r>
                <a:rPr lang="en-US" sz="1400" b="1" kern="0" dirty="0">
                  <a:solidFill>
                    <a:schemeClr val="accent2"/>
                  </a:solidFill>
                  <a:latin typeface="Amazon Ember" charset="0"/>
                  <a:ea typeface="Amazon Ember" charset="0"/>
                  <a:cs typeface="Amazon Ember" charset="0"/>
                </a:rPr>
                <a:t>AT CRASH</a:t>
              </a: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1ABE8723-8511-3F43-8220-06576E3E362F}"/>
                </a:ext>
              </a:extLst>
            </p:cNvPr>
            <p:cNvSpPr/>
            <p:nvPr/>
          </p:nvSpPr>
          <p:spPr>
            <a:xfrm>
              <a:off x="7241989" y="4429015"/>
              <a:ext cx="4634043" cy="52037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/>
              <a:endParaRPr lang="en-US" kern="0" dirty="0">
                <a:solidFill>
                  <a:srgbClr val="FFFFFF"/>
                </a:solidFill>
                <a:latin typeface="Amazon Ember" charset="0"/>
                <a:ea typeface="Amazon Ember" charset="0"/>
                <a:cs typeface="Amazon Ember" charset="0"/>
                <a:sym typeface="Arial"/>
              </a:endParaRP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B3159B27-66AE-8E41-A9AE-8EE706B8A774}"/>
                </a:ext>
              </a:extLst>
            </p:cNvPr>
            <p:cNvSpPr/>
            <p:nvPr/>
          </p:nvSpPr>
          <p:spPr>
            <a:xfrm>
              <a:off x="7335409" y="4507155"/>
              <a:ext cx="119524" cy="364102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/>
              <a:endParaRPr lang="en-US" kern="0" dirty="0">
                <a:solidFill>
                  <a:srgbClr val="FFFFFF"/>
                </a:solidFill>
                <a:latin typeface="Amazon Ember" charset="0"/>
                <a:ea typeface="Amazon Ember" charset="0"/>
                <a:cs typeface="Amazon Ember" charset="0"/>
                <a:sym typeface="Arial"/>
              </a:endParaRP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D7E2AE18-3390-AA46-9AF5-711FB14F0EC1}"/>
                </a:ext>
              </a:extLst>
            </p:cNvPr>
            <p:cNvSpPr/>
            <p:nvPr/>
          </p:nvSpPr>
          <p:spPr>
            <a:xfrm>
              <a:off x="7521325" y="4507155"/>
              <a:ext cx="119524" cy="364102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/>
              <a:endParaRPr lang="en-US" kern="0" dirty="0">
                <a:solidFill>
                  <a:srgbClr val="FFFFFF"/>
                </a:solidFill>
                <a:latin typeface="Amazon Ember" charset="0"/>
                <a:ea typeface="Amazon Ember" charset="0"/>
                <a:cs typeface="Amazon Ember" charset="0"/>
                <a:sym typeface="Arial"/>
              </a:endParaRP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4E7E36A8-49C5-D14F-857F-45F8F9737507}"/>
                </a:ext>
              </a:extLst>
            </p:cNvPr>
            <p:cNvSpPr/>
            <p:nvPr/>
          </p:nvSpPr>
          <p:spPr>
            <a:xfrm>
              <a:off x="7687945" y="4507155"/>
              <a:ext cx="119524" cy="364102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/>
              <a:endParaRPr lang="en-US" kern="0" dirty="0">
                <a:solidFill>
                  <a:srgbClr val="FFFFFF"/>
                </a:solidFill>
                <a:latin typeface="Amazon Ember" charset="0"/>
                <a:ea typeface="Amazon Ember" charset="0"/>
                <a:cs typeface="Amazon Ember" charset="0"/>
                <a:sym typeface="Arial"/>
              </a:endParaRP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4DE09225-3DF4-D841-BB92-9A2FD02D6230}"/>
                </a:ext>
              </a:extLst>
            </p:cNvPr>
            <p:cNvSpPr/>
            <p:nvPr/>
          </p:nvSpPr>
          <p:spPr>
            <a:xfrm>
              <a:off x="7879724" y="4507155"/>
              <a:ext cx="119524" cy="364102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/>
              <a:endParaRPr lang="en-US" kern="0" dirty="0">
                <a:solidFill>
                  <a:srgbClr val="FFFFFF"/>
                </a:solidFill>
                <a:latin typeface="Amazon Ember" charset="0"/>
                <a:ea typeface="Amazon Ember" charset="0"/>
                <a:cs typeface="Amazon Ember" charset="0"/>
                <a:sym typeface="Arial"/>
              </a:endParaRP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46D3F0B5-ED99-3C4F-BA86-4E2719F48B8D}"/>
                </a:ext>
              </a:extLst>
            </p:cNvPr>
            <p:cNvSpPr/>
            <p:nvPr/>
          </p:nvSpPr>
          <p:spPr>
            <a:xfrm>
              <a:off x="8079387" y="4507155"/>
              <a:ext cx="119524" cy="364102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/>
              <a:endParaRPr lang="en-US" kern="0" dirty="0">
                <a:solidFill>
                  <a:srgbClr val="FFFFFF"/>
                </a:solidFill>
                <a:latin typeface="Amazon Ember" charset="0"/>
                <a:ea typeface="Amazon Ember" charset="0"/>
                <a:cs typeface="Amazon Ember" charset="0"/>
                <a:sym typeface="Arial"/>
              </a:endParaRP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1D0AB02C-9B9C-294B-A2B5-95199922A4F2}"/>
                </a:ext>
              </a:extLst>
            </p:cNvPr>
            <p:cNvSpPr/>
            <p:nvPr/>
          </p:nvSpPr>
          <p:spPr>
            <a:xfrm>
              <a:off x="8265296" y="4507155"/>
              <a:ext cx="119524" cy="364102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/>
              <a:endParaRPr lang="en-US" kern="0" dirty="0">
                <a:solidFill>
                  <a:srgbClr val="FFFFFF"/>
                </a:solidFill>
                <a:latin typeface="Amazon Ember" charset="0"/>
                <a:ea typeface="Amazon Ember" charset="0"/>
                <a:cs typeface="Amazon Ember" charset="0"/>
                <a:sym typeface="Arial"/>
              </a:endParaRPr>
            </a:p>
          </p:txBody>
        </p:sp>
        <p:sp>
          <p:nvSpPr>
            <p:cNvPr id="48" name="Text Placeholder 2">
              <a:extLst>
                <a:ext uri="{FF2B5EF4-FFF2-40B4-BE49-F238E27FC236}">
                  <a16:creationId xmlns:a16="http://schemas.microsoft.com/office/drawing/2014/main" id="{67DDBF10-1DE7-3F46-8C78-DF521839EA8D}"/>
                </a:ext>
              </a:extLst>
            </p:cNvPr>
            <p:cNvSpPr txBox="1">
              <a:spLocks/>
            </p:cNvSpPr>
            <p:nvPr/>
          </p:nvSpPr>
          <p:spPr>
            <a:xfrm>
              <a:off x="7664003" y="4064487"/>
              <a:ext cx="3700198" cy="19402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 lang="en-US"/>
              </a:defPPr>
              <a:lvl1pPr marR="0" lvl="0" indent="0" defTabSz="914400">
                <a:lnSpc>
                  <a:spcPct val="100000"/>
                </a:lnSpc>
                <a:spcBef>
                  <a:spcPts val="240"/>
                </a:spcBef>
                <a:spcAft>
                  <a:spcPts val="0"/>
                </a:spcAft>
                <a:buClr>
                  <a:srgbClr val="474746"/>
                </a:buClr>
                <a:buFont typeface="Arial"/>
                <a:buNone/>
                <a:defRPr sz="1200" b="1" i="0" u="none" strike="noStrike" kern="0" cap="none">
                  <a:solidFill>
                    <a:schemeClr val="bg1">
                      <a:lumMod val="50000"/>
                    </a:schemeClr>
                  </a:solidFill>
                  <a:latin typeface="Amazon Ember" charset="0"/>
                  <a:ea typeface="Amazon Ember" charset="0"/>
                  <a:cs typeface="Amazon Ember" charset="0"/>
                </a:defRPr>
              </a:lvl1pPr>
              <a:lvl2pPr marL="742950" marR="0" lvl="1" indent="-209550">
                <a:lnSpc>
                  <a:spcPct val="100000"/>
                </a:lnSpc>
                <a:spcBef>
                  <a:spcPts val="240"/>
                </a:spcBef>
                <a:spcAft>
                  <a:spcPts val="0"/>
                </a:spcAft>
                <a:buClr>
                  <a:schemeClr val="dk1"/>
                </a:buClr>
                <a:buSzPct val="100000"/>
                <a:buFont typeface="Arial"/>
                <a:buChar char="•"/>
                <a:defRPr sz="12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</a:defRPr>
              </a:lvl2pPr>
              <a:lvl3pPr marL="1143000" marR="0" lvl="2" indent="-152400">
                <a:lnSpc>
                  <a:spcPct val="100000"/>
                </a:lnSpc>
                <a:spcBef>
                  <a:spcPts val="240"/>
                </a:spcBef>
                <a:spcAft>
                  <a:spcPts val="0"/>
                </a:spcAft>
                <a:buClr>
                  <a:schemeClr val="dk1"/>
                </a:buClr>
                <a:buSzPct val="100000"/>
                <a:buFont typeface="Arial"/>
                <a:buChar char="•"/>
                <a:defRPr sz="12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</a:defRPr>
              </a:lvl3pPr>
              <a:lvl4pPr marL="1600200" marR="0" lvl="3" indent="-152400">
                <a:lnSpc>
                  <a:spcPct val="100000"/>
                </a:lnSpc>
                <a:spcBef>
                  <a:spcPts val="240"/>
                </a:spcBef>
                <a:spcAft>
                  <a:spcPts val="0"/>
                </a:spcAft>
                <a:buClr>
                  <a:schemeClr val="dk1"/>
                </a:buClr>
                <a:buSzPct val="100000"/>
                <a:buFont typeface="Arial"/>
                <a:buChar char="–"/>
                <a:defRPr sz="12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</a:defRPr>
              </a:lvl4pPr>
              <a:lvl5pPr marL="2057400" marR="0" lvl="4" indent="-152400">
                <a:lnSpc>
                  <a:spcPct val="100000"/>
                </a:lnSpc>
                <a:spcBef>
                  <a:spcPts val="240"/>
                </a:spcBef>
                <a:spcAft>
                  <a:spcPts val="0"/>
                </a:spcAft>
                <a:buClr>
                  <a:schemeClr val="dk1"/>
                </a:buClr>
                <a:buSzPct val="100000"/>
                <a:buFont typeface="Arial"/>
                <a:buChar char="»"/>
                <a:defRPr sz="12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</a:defRPr>
              </a:lvl5pPr>
              <a:lvl6pPr marL="2514600" marR="0" lvl="5" indent="-101600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Clr>
                  <a:schemeClr val="dk1"/>
                </a:buClr>
                <a:buSzPct val="100000"/>
                <a:buFont typeface="Arial"/>
                <a:buChar char="•"/>
                <a:defRPr sz="20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</a:defRPr>
              </a:lvl6pPr>
              <a:lvl7pPr marL="2971800" marR="0" lvl="6" indent="-101600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Clr>
                  <a:schemeClr val="dk1"/>
                </a:buClr>
                <a:buSzPct val="100000"/>
                <a:buFont typeface="Arial"/>
                <a:buChar char="•"/>
                <a:defRPr sz="20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</a:defRPr>
              </a:lvl7pPr>
              <a:lvl8pPr marL="3429000" marR="0" lvl="7" indent="-101600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Clr>
                  <a:schemeClr val="dk1"/>
                </a:buClr>
                <a:buSzPct val="100000"/>
                <a:buFont typeface="Arial"/>
                <a:buChar char="•"/>
                <a:defRPr sz="20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</a:defRPr>
              </a:lvl8pPr>
              <a:lvl9pPr marL="3886200" marR="0" lvl="8" indent="-101600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Clr>
                  <a:schemeClr val="dk1"/>
                </a:buClr>
                <a:buSzPct val="100000"/>
                <a:buFont typeface="Arial"/>
                <a:buChar char="•"/>
                <a:defRPr sz="20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</a:defRPr>
              </a:lvl9pPr>
            </a:lstStyle>
            <a:p>
              <a:r>
                <a:rPr lang="en-US" sz="1400" dirty="0">
                  <a:solidFill>
                    <a:schemeClr val="accent2"/>
                  </a:solidFill>
                </a:rPr>
                <a:t>IMMEDIATELY AFTER CRASH RECOVERY</a:t>
              </a: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65CC0B12-65FA-844C-A129-63763623F59A}"/>
                </a:ext>
              </a:extLst>
            </p:cNvPr>
            <p:cNvSpPr/>
            <p:nvPr/>
          </p:nvSpPr>
          <p:spPr>
            <a:xfrm>
              <a:off x="8463170" y="4506563"/>
              <a:ext cx="119524" cy="364102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/>
              <a:endParaRPr lang="en-US" kern="0" dirty="0">
                <a:solidFill>
                  <a:srgbClr val="FFFFFF"/>
                </a:solidFill>
                <a:latin typeface="Amazon Ember" charset="0"/>
                <a:ea typeface="Amazon Ember" charset="0"/>
                <a:cs typeface="Amazon Ember" charset="0"/>
                <a:sym typeface="Arial"/>
              </a:endParaRPr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05AFEB9D-2529-0F40-B672-F8349C92F16B}"/>
                </a:ext>
              </a:extLst>
            </p:cNvPr>
            <p:cNvSpPr/>
            <p:nvPr/>
          </p:nvSpPr>
          <p:spPr>
            <a:xfrm>
              <a:off x="8662833" y="4506563"/>
              <a:ext cx="119524" cy="364102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/>
              <a:endParaRPr lang="en-US" kern="0" dirty="0">
                <a:solidFill>
                  <a:srgbClr val="FFFFFF"/>
                </a:solidFill>
                <a:latin typeface="Amazon Ember" charset="0"/>
                <a:ea typeface="Amazon Ember" charset="0"/>
                <a:cs typeface="Amazon Ember" charset="0"/>
                <a:sym typeface="Arial"/>
              </a:endParaRP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8B53E767-B8A4-2B4F-9CAA-423A03DE6682}"/>
                </a:ext>
              </a:extLst>
            </p:cNvPr>
            <p:cNvSpPr txBox="1"/>
            <p:nvPr/>
          </p:nvSpPr>
          <p:spPr>
            <a:xfrm>
              <a:off x="8576598" y="1207916"/>
              <a:ext cx="3525211" cy="646331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/>
                <a:t>Ragged edge of log not meeting quorum and truncated at recovery</a:t>
              </a:r>
            </a:p>
          </p:txBody>
        </p:sp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3543F505-E847-8F45-972B-2204814BB0A6}"/>
                </a:ext>
              </a:extLst>
            </p:cNvPr>
            <p:cNvSpPr/>
            <p:nvPr/>
          </p:nvSpPr>
          <p:spPr>
            <a:xfrm>
              <a:off x="8806653" y="2379673"/>
              <a:ext cx="2147599" cy="643125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0" name="Straight Arrow Connector 59">
              <a:extLst>
                <a:ext uri="{FF2B5EF4-FFF2-40B4-BE49-F238E27FC236}">
                  <a16:creationId xmlns:a16="http://schemas.microsoft.com/office/drawing/2014/main" id="{86463592-0A33-B145-B373-CF49F965840F}"/>
                </a:ext>
              </a:extLst>
            </p:cNvPr>
            <p:cNvCxnSpPr>
              <a:cxnSpLocks/>
              <a:stCxn id="58" idx="2"/>
              <a:endCxn id="59" idx="0"/>
            </p:cNvCxnSpPr>
            <p:nvPr/>
          </p:nvCxnSpPr>
          <p:spPr>
            <a:xfrm flipH="1">
              <a:off x="9880453" y="1854247"/>
              <a:ext cx="458751" cy="525426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44546966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99EF2A1-F10C-4A60-8F6A-8A49260845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9239" y="1661278"/>
            <a:ext cx="6170634" cy="3595856"/>
          </a:xfrm>
        </p:spPr>
        <p:txBody>
          <a:bodyPr/>
          <a:lstStyle/>
          <a:p>
            <a:r>
              <a:rPr lang="en-US" sz="2400" dirty="0"/>
              <a:t>Offload processing to storage</a:t>
            </a:r>
          </a:p>
          <a:p>
            <a:r>
              <a:rPr lang="en-US" sz="2400" dirty="0"/>
              <a:t>Designed for analytical queries</a:t>
            </a:r>
            <a:br>
              <a:rPr lang="en-US" sz="2400" dirty="0"/>
            </a:br>
            <a:r>
              <a:rPr lang="en-US" sz="2400" dirty="0"/>
              <a:t>with large scans</a:t>
            </a:r>
            <a:endParaRPr lang="en-US" sz="2400" dirty="0">
              <a:solidFill>
                <a:schemeClr val="accent2"/>
              </a:solidFill>
            </a:endParaRPr>
          </a:p>
          <a:p>
            <a:r>
              <a:rPr lang="en-US" sz="2400" dirty="0">
                <a:solidFill>
                  <a:schemeClr val="accent2"/>
                </a:solidFill>
              </a:rPr>
              <a:t>Aurora storage has thousands of CPUs</a:t>
            </a:r>
          </a:p>
          <a:p>
            <a:r>
              <a:rPr lang="en-US" sz="2400" dirty="0"/>
              <a:t>Push down predicates</a:t>
            </a:r>
            <a:br>
              <a:rPr lang="en-US" sz="2400" dirty="0"/>
            </a:br>
            <a:r>
              <a:rPr lang="en-US" sz="2400" dirty="0"/>
              <a:t>and parallelize query processing</a:t>
            </a:r>
          </a:p>
          <a:p>
            <a:r>
              <a:rPr lang="en-US" sz="2400" dirty="0"/>
              <a:t>Reduce network traffic</a:t>
            </a:r>
          </a:p>
          <a:p>
            <a:r>
              <a:rPr lang="en-US" sz="2400" dirty="0"/>
              <a:t>Avoid buffer pool trashing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8498F119-8AF1-4D02-A322-1BDA284E1E55}"/>
              </a:ext>
            </a:extLst>
          </p:cNvPr>
          <p:cNvGrpSpPr/>
          <p:nvPr/>
        </p:nvGrpSpPr>
        <p:grpSpPr>
          <a:xfrm>
            <a:off x="6927821" y="1080654"/>
            <a:ext cx="4474732" cy="4432819"/>
            <a:chOff x="8021912" y="1610292"/>
            <a:chExt cx="5660701" cy="5303809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293A352B-556F-443E-B6F7-33ABE8E87919}"/>
                </a:ext>
              </a:extLst>
            </p:cNvPr>
            <p:cNvSpPr/>
            <p:nvPr/>
          </p:nvSpPr>
          <p:spPr>
            <a:xfrm>
              <a:off x="9056183" y="1610292"/>
              <a:ext cx="3582686" cy="758968"/>
            </a:xfrm>
            <a:prstGeom prst="rect">
              <a:avLst/>
            </a:prstGeom>
            <a:solidFill>
              <a:schemeClr val="accent2"/>
            </a:solidFill>
            <a:ln w="1905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151">
                <a:defRPr/>
              </a:pPr>
              <a:r>
                <a:rPr lang="en-US" sz="1500" kern="0" dirty="0">
                  <a:solidFill>
                    <a:prstClr val="white"/>
                  </a:solidFill>
                </a:rPr>
                <a:t>Database Node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1EB93AE6-12CA-4C0B-850B-E2EA126BEAEA}"/>
                </a:ext>
              </a:extLst>
            </p:cNvPr>
            <p:cNvSpPr/>
            <p:nvPr/>
          </p:nvSpPr>
          <p:spPr>
            <a:xfrm>
              <a:off x="9851645" y="6459848"/>
              <a:ext cx="1991763" cy="454253"/>
            </a:xfrm>
            <a:prstGeom prst="rect">
              <a:avLst/>
            </a:prstGeom>
            <a:solidFill>
              <a:schemeClr val="accent6"/>
            </a:solidFill>
          </p:spPr>
          <p:txBody>
            <a:bodyPr wrap="none">
              <a:spAutoFit/>
            </a:bodyPr>
            <a:lstStyle/>
            <a:p>
              <a:pPr algn="ctr" defTabSz="1219151">
                <a:defRPr/>
              </a:pPr>
              <a:r>
                <a:rPr lang="en-US" sz="1867" kern="0" dirty="0">
                  <a:solidFill>
                    <a:schemeClr val="bg1"/>
                  </a:solidFill>
                </a:rPr>
                <a:t>Storage nodes</a:t>
              </a:r>
            </a:p>
          </p:txBody>
        </p: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C9F06304-BD8F-4BA2-A38B-FF94453711C1}"/>
                </a:ext>
              </a:extLst>
            </p:cNvPr>
            <p:cNvGrpSpPr/>
            <p:nvPr/>
          </p:nvGrpSpPr>
          <p:grpSpPr>
            <a:xfrm>
              <a:off x="8021912" y="2562302"/>
              <a:ext cx="5660701" cy="1177294"/>
              <a:chOff x="8021912" y="2562302"/>
              <a:chExt cx="5660701" cy="1177294"/>
            </a:xfrm>
          </p:grpSpPr>
          <p:grpSp>
            <p:nvGrpSpPr>
              <p:cNvPr id="39" name="Group 38">
                <a:extLst>
                  <a:ext uri="{FF2B5EF4-FFF2-40B4-BE49-F238E27FC236}">
                    <a16:creationId xmlns:a16="http://schemas.microsoft.com/office/drawing/2014/main" id="{4561F1E2-4EDB-4232-A7E8-703FB0AFF53F}"/>
                  </a:ext>
                </a:extLst>
              </p:cNvPr>
              <p:cNvGrpSpPr/>
              <p:nvPr/>
            </p:nvGrpSpPr>
            <p:grpSpPr>
              <a:xfrm>
                <a:off x="9444618" y="2562302"/>
                <a:ext cx="2680782" cy="1177294"/>
                <a:chOff x="9385517" y="2562302"/>
                <a:chExt cx="2680782" cy="1177294"/>
              </a:xfrm>
            </p:grpSpPr>
            <p:cxnSp>
              <p:nvCxnSpPr>
                <p:cNvPr id="14" name="Straight Arrow Connector 13">
                  <a:extLst>
                    <a:ext uri="{FF2B5EF4-FFF2-40B4-BE49-F238E27FC236}">
                      <a16:creationId xmlns:a16="http://schemas.microsoft.com/office/drawing/2014/main" id="{0528064A-0F61-41AB-B5A0-80CC9986520F}"/>
                    </a:ext>
                  </a:extLst>
                </p:cNvPr>
                <p:cNvCxnSpPr/>
                <p:nvPr/>
              </p:nvCxnSpPr>
              <p:spPr>
                <a:xfrm flipH="1">
                  <a:off x="9385517" y="2562302"/>
                  <a:ext cx="629437" cy="1153643"/>
                </a:xfrm>
                <a:prstGeom prst="straightConnector1">
                  <a:avLst/>
                </a:prstGeom>
                <a:noFill/>
                <a:ln w="25400" cap="flat" cmpd="sng" algn="ctr">
                  <a:solidFill>
                    <a:schemeClr val="bg1">
                      <a:lumMod val="65000"/>
                    </a:schemeClr>
                  </a:solidFill>
                  <a:prstDash val="solid"/>
                  <a:headEnd type="arrow" w="med" len="med"/>
                  <a:tailEnd type="arrow" w="med" len="med"/>
                </a:ln>
                <a:effectLst/>
              </p:spPr>
            </p:cxnSp>
            <p:cxnSp>
              <p:nvCxnSpPr>
                <p:cNvPr id="15" name="Straight Arrow Connector 14">
                  <a:extLst>
                    <a:ext uri="{FF2B5EF4-FFF2-40B4-BE49-F238E27FC236}">
                      <a16:creationId xmlns:a16="http://schemas.microsoft.com/office/drawing/2014/main" id="{BB37F6C0-EF5E-4630-8100-196831C8C340}"/>
                    </a:ext>
                  </a:extLst>
                </p:cNvPr>
                <p:cNvCxnSpPr/>
                <p:nvPr/>
              </p:nvCxnSpPr>
              <p:spPr>
                <a:xfrm>
                  <a:off x="11436862" y="2575641"/>
                  <a:ext cx="629437" cy="1153643"/>
                </a:xfrm>
                <a:prstGeom prst="straightConnector1">
                  <a:avLst/>
                </a:prstGeom>
                <a:noFill/>
                <a:ln w="25400" cap="flat" cmpd="sng" algn="ctr">
                  <a:solidFill>
                    <a:schemeClr val="bg1">
                      <a:lumMod val="65000"/>
                    </a:schemeClr>
                  </a:solidFill>
                  <a:prstDash val="solid"/>
                  <a:headEnd type="arrow" w="med" len="med"/>
                  <a:tailEnd type="arrow" w="med" len="med"/>
                </a:ln>
                <a:effectLst/>
              </p:spPr>
            </p:cxnSp>
            <p:cxnSp>
              <p:nvCxnSpPr>
                <p:cNvPr id="16" name="Straight Arrow Connector 15">
                  <a:extLst>
                    <a:ext uri="{FF2B5EF4-FFF2-40B4-BE49-F238E27FC236}">
                      <a16:creationId xmlns:a16="http://schemas.microsoft.com/office/drawing/2014/main" id="{CE680216-B4F0-4A63-ABC1-5BE9EE286B14}"/>
                    </a:ext>
                  </a:extLst>
                </p:cNvPr>
                <p:cNvCxnSpPr/>
                <p:nvPr/>
              </p:nvCxnSpPr>
              <p:spPr>
                <a:xfrm>
                  <a:off x="10370431" y="2562302"/>
                  <a:ext cx="0" cy="1134091"/>
                </a:xfrm>
                <a:prstGeom prst="straightConnector1">
                  <a:avLst/>
                </a:prstGeom>
                <a:noFill/>
                <a:ln w="25400" cap="flat" cmpd="sng" algn="ctr">
                  <a:solidFill>
                    <a:schemeClr val="bg1">
                      <a:lumMod val="65000"/>
                    </a:schemeClr>
                  </a:solidFill>
                  <a:prstDash val="solid"/>
                  <a:headEnd type="arrow" w="med" len="med"/>
                  <a:tailEnd type="arrow" w="med" len="med"/>
                </a:ln>
                <a:effectLst/>
              </p:spPr>
            </p:cxnSp>
            <p:cxnSp>
              <p:nvCxnSpPr>
                <p:cNvPr id="17" name="Straight Arrow Connector 16">
                  <a:extLst>
                    <a:ext uri="{FF2B5EF4-FFF2-40B4-BE49-F238E27FC236}">
                      <a16:creationId xmlns:a16="http://schemas.microsoft.com/office/drawing/2014/main" id="{864415F3-E450-4E88-AF9B-2C7AB564AA59}"/>
                    </a:ext>
                  </a:extLst>
                </p:cNvPr>
                <p:cNvCxnSpPr/>
                <p:nvPr/>
              </p:nvCxnSpPr>
              <p:spPr>
                <a:xfrm>
                  <a:off x="10725908" y="2583903"/>
                  <a:ext cx="0" cy="1134091"/>
                </a:xfrm>
                <a:prstGeom prst="straightConnector1">
                  <a:avLst/>
                </a:prstGeom>
                <a:noFill/>
                <a:ln w="25400" cap="flat" cmpd="sng" algn="ctr">
                  <a:solidFill>
                    <a:schemeClr val="bg1">
                      <a:lumMod val="65000"/>
                    </a:schemeClr>
                  </a:solidFill>
                  <a:prstDash val="solid"/>
                  <a:headEnd type="arrow" w="med" len="med"/>
                  <a:tailEnd type="arrow" w="med" len="med"/>
                </a:ln>
                <a:effectLst/>
              </p:spPr>
            </p:cxnSp>
            <p:cxnSp>
              <p:nvCxnSpPr>
                <p:cNvPr id="18" name="Straight Arrow Connector 17">
                  <a:extLst>
                    <a:ext uri="{FF2B5EF4-FFF2-40B4-BE49-F238E27FC236}">
                      <a16:creationId xmlns:a16="http://schemas.microsoft.com/office/drawing/2014/main" id="{A5019C8C-47BC-4B53-93B3-60BB31446036}"/>
                    </a:ext>
                  </a:extLst>
                </p:cNvPr>
                <p:cNvCxnSpPr/>
                <p:nvPr/>
              </p:nvCxnSpPr>
              <p:spPr>
                <a:xfrm>
                  <a:off x="11081385" y="2605505"/>
                  <a:ext cx="0" cy="1134091"/>
                </a:xfrm>
                <a:prstGeom prst="straightConnector1">
                  <a:avLst/>
                </a:prstGeom>
                <a:noFill/>
                <a:ln w="25400" cap="flat" cmpd="sng" algn="ctr">
                  <a:solidFill>
                    <a:schemeClr val="bg1">
                      <a:lumMod val="65000"/>
                    </a:schemeClr>
                  </a:solidFill>
                  <a:prstDash val="solid"/>
                  <a:headEnd type="arrow" w="med" len="med"/>
                  <a:tailEnd type="arrow" w="med" len="med"/>
                </a:ln>
                <a:effectLst/>
              </p:spPr>
            </p:cxnSp>
          </p:grp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15C105C6-8DA9-4D26-8998-320DCF383F8F}"/>
                  </a:ext>
                </a:extLst>
              </p:cNvPr>
              <p:cNvSpPr/>
              <p:nvPr/>
            </p:nvSpPr>
            <p:spPr>
              <a:xfrm>
                <a:off x="12228232" y="2721426"/>
                <a:ext cx="1454381" cy="69967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1219151">
                  <a:defRPr/>
                </a:pPr>
                <a:r>
                  <a:rPr lang="en-US" sz="1600" kern="0" dirty="0"/>
                  <a:t>Push down </a:t>
                </a:r>
                <a:br>
                  <a:rPr lang="en-US" sz="1600" kern="0" dirty="0"/>
                </a:br>
                <a:r>
                  <a:rPr lang="en-US" sz="1600" kern="0" dirty="0"/>
                  <a:t>predicates</a:t>
                </a:r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86042EF4-3734-4ADE-9BE2-70DD5F38905D}"/>
                  </a:ext>
                </a:extLst>
              </p:cNvPr>
              <p:cNvSpPr/>
              <p:nvPr/>
            </p:nvSpPr>
            <p:spPr>
              <a:xfrm>
                <a:off x="8021912" y="2743783"/>
                <a:ext cx="1310402" cy="69967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1219151">
                  <a:defRPr/>
                </a:pPr>
                <a:r>
                  <a:rPr lang="en-US" sz="1600" kern="0" dirty="0"/>
                  <a:t>Aggregate</a:t>
                </a:r>
                <a:br>
                  <a:rPr lang="en-US" sz="1600" kern="0" dirty="0"/>
                </a:br>
                <a:r>
                  <a:rPr lang="en-US" sz="1600" kern="0" dirty="0"/>
                  <a:t>results</a:t>
                </a:r>
              </a:p>
            </p:txBody>
          </p:sp>
        </p:grp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80DA2300-2B99-4C3B-A05B-EC2668B5789D}"/>
                </a:ext>
              </a:extLst>
            </p:cNvPr>
            <p:cNvGrpSpPr/>
            <p:nvPr/>
          </p:nvGrpSpPr>
          <p:grpSpPr>
            <a:xfrm>
              <a:off x="8727065" y="4379457"/>
              <a:ext cx="4240923" cy="1886070"/>
              <a:chOff x="8677114" y="4379457"/>
              <a:chExt cx="4240923" cy="1886070"/>
            </a:xfrm>
            <a:solidFill>
              <a:schemeClr val="bg2"/>
            </a:solidFill>
          </p:grpSpPr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4FD575BF-17BE-431A-93D4-60419449854C}"/>
                  </a:ext>
                </a:extLst>
              </p:cNvPr>
              <p:cNvGrpSpPr/>
              <p:nvPr/>
            </p:nvGrpSpPr>
            <p:grpSpPr>
              <a:xfrm>
                <a:off x="8677114" y="4379457"/>
                <a:ext cx="4240923" cy="474984"/>
                <a:chOff x="5744424" y="3032781"/>
                <a:chExt cx="2739794" cy="405299"/>
              </a:xfrm>
              <a:grpFill/>
            </p:grpSpPr>
            <p:sp>
              <p:nvSpPr>
                <p:cNvPr id="36" name="Rounded Rectangle 20">
                  <a:extLst>
                    <a:ext uri="{FF2B5EF4-FFF2-40B4-BE49-F238E27FC236}">
                      <a16:creationId xmlns:a16="http://schemas.microsoft.com/office/drawing/2014/main" id="{92EB05E2-9EE2-48C5-A105-2AF8244A45D6}"/>
                    </a:ext>
                  </a:extLst>
                </p:cNvPr>
                <p:cNvSpPr/>
                <p:nvPr/>
              </p:nvSpPr>
              <p:spPr>
                <a:xfrm>
                  <a:off x="6343521" y="3032986"/>
                  <a:ext cx="411398" cy="393525"/>
                </a:xfrm>
                <a:prstGeom prst="roundRect">
                  <a:avLst/>
                </a:prstGeom>
                <a:solidFill>
                  <a:schemeClr val="accent6"/>
                </a:solidFill>
                <a:ln w="28575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 defTabSz="1219151">
                    <a:defRPr/>
                  </a:pPr>
                  <a:endParaRPr lang="en-US" sz="2133" kern="0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7" name="Rounded Rectangle 21">
                  <a:extLst>
                    <a:ext uri="{FF2B5EF4-FFF2-40B4-BE49-F238E27FC236}">
                      <a16:creationId xmlns:a16="http://schemas.microsoft.com/office/drawing/2014/main" id="{832F390D-11F8-468D-A6B2-DC0356BF1172}"/>
                    </a:ext>
                  </a:extLst>
                </p:cNvPr>
                <p:cNvSpPr/>
                <p:nvPr/>
              </p:nvSpPr>
              <p:spPr>
                <a:xfrm>
                  <a:off x="5744424" y="3032781"/>
                  <a:ext cx="411398" cy="393525"/>
                </a:xfrm>
                <a:prstGeom prst="roundRect">
                  <a:avLst/>
                </a:prstGeom>
                <a:solidFill>
                  <a:schemeClr val="accent6"/>
                </a:solidFill>
                <a:ln w="28575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 defTabSz="1219151">
                    <a:defRPr/>
                  </a:pPr>
                  <a:endParaRPr lang="en-US" sz="2133" kern="0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8" name="Rounded Rectangle 22">
                  <a:extLst>
                    <a:ext uri="{FF2B5EF4-FFF2-40B4-BE49-F238E27FC236}">
                      <a16:creationId xmlns:a16="http://schemas.microsoft.com/office/drawing/2014/main" id="{AA951AA3-1672-425D-8615-B5F0C1682B8F}"/>
                    </a:ext>
                  </a:extLst>
                </p:cNvPr>
                <p:cNvSpPr/>
                <p:nvPr/>
              </p:nvSpPr>
              <p:spPr>
                <a:xfrm>
                  <a:off x="8072820" y="3044555"/>
                  <a:ext cx="411398" cy="393525"/>
                </a:xfrm>
                <a:prstGeom prst="roundRect">
                  <a:avLst/>
                </a:prstGeom>
                <a:solidFill>
                  <a:schemeClr val="accent6"/>
                </a:solidFill>
                <a:ln w="28575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 defTabSz="1219151">
                    <a:defRPr/>
                  </a:pPr>
                  <a:endParaRPr lang="en-US" sz="2133" kern="0" dirty="0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804DA728-F3B9-4D45-9729-7EDD6E836A65}"/>
                  </a:ext>
                </a:extLst>
              </p:cNvPr>
              <p:cNvGrpSpPr/>
              <p:nvPr/>
            </p:nvGrpSpPr>
            <p:grpSpPr>
              <a:xfrm>
                <a:off x="8677114" y="5088573"/>
                <a:ext cx="4240923" cy="474984"/>
                <a:chOff x="5744424" y="3032781"/>
                <a:chExt cx="2739794" cy="405299"/>
              </a:xfrm>
              <a:grpFill/>
            </p:grpSpPr>
            <p:sp>
              <p:nvSpPr>
                <p:cNvPr id="33" name="Rounded Rectangle 34">
                  <a:extLst>
                    <a:ext uri="{FF2B5EF4-FFF2-40B4-BE49-F238E27FC236}">
                      <a16:creationId xmlns:a16="http://schemas.microsoft.com/office/drawing/2014/main" id="{4B451561-AB10-4F80-8AFA-03BEC4546DBE}"/>
                    </a:ext>
                  </a:extLst>
                </p:cNvPr>
                <p:cNvSpPr/>
                <p:nvPr/>
              </p:nvSpPr>
              <p:spPr>
                <a:xfrm>
                  <a:off x="6343521" y="3032986"/>
                  <a:ext cx="411398" cy="393525"/>
                </a:xfrm>
                <a:prstGeom prst="roundRect">
                  <a:avLst/>
                </a:prstGeom>
                <a:solidFill>
                  <a:schemeClr val="accent6"/>
                </a:solidFill>
                <a:ln w="28575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 defTabSz="1219151">
                    <a:defRPr/>
                  </a:pPr>
                  <a:endParaRPr lang="en-US" sz="2133" kern="0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4" name="Rounded Rectangle 35">
                  <a:extLst>
                    <a:ext uri="{FF2B5EF4-FFF2-40B4-BE49-F238E27FC236}">
                      <a16:creationId xmlns:a16="http://schemas.microsoft.com/office/drawing/2014/main" id="{0B360A8C-5AFD-4145-8B25-6AC6DCCA53EE}"/>
                    </a:ext>
                  </a:extLst>
                </p:cNvPr>
                <p:cNvSpPr/>
                <p:nvPr/>
              </p:nvSpPr>
              <p:spPr>
                <a:xfrm>
                  <a:off x="5744424" y="3032781"/>
                  <a:ext cx="411398" cy="393525"/>
                </a:xfrm>
                <a:prstGeom prst="roundRect">
                  <a:avLst/>
                </a:prstGeom>
                <a:solidFill>
                  <a:schemeClr val="accent6"/>
                </a:solidFill>
                <a:ln w="28575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 defTabSz="1219151">
                    <a:defRPr/>
                  </a:pPr>
                  <a:endParaRPr lang="en-US" sz="2133" kern="0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5" name="Rounded Rectangle 36">
                  <a:extLst>
                    <a:ext uri="{FF2B5EF4-FFF2-40B4-BE49-F238E27FC236}">
                      <a16:creationId xmlns:a16="http://schemas.microsoft.com/office/drawing/2014/main" id="{2E048322-91BA-4587-8F0F-475436907421}"/>
                    </a:ext>
                  </a:extLst>
                </p:cNvPr>
                <p:cNvSpPr/>
                <p:nvPr/>
              </p:nvSpPr>
              <p:spPr>
                <a:xfrm>
                  <a:off x="8072820" y="3044555"/>
                  <a:ext cx="411398" cy="393525"/>
                </a:xfrm>
                <a:prstGeom prst="roundRect">
                  <a:avLst/>
                </a:prstGeom>
                <a:solidFill>
                  <a:schemeClr val="accent6"/>
                </a:solidFill>
                <a:ln w="28575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 defTabSz="1219151">
                    <a:defRPr/>
                  </a:pPr>
                  <a:endParaRPr lang="en-US" sz="2133" kern="0" dirty="0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FFB3C59D-A41E-4C47-A12E-7CF1A45197F7}"/>
                  </a:ext>
                </a:extLst>
              </p:cNvPr>
              <p:cNvGrpSpPr/>
              <p:nvPr/>
            </p:nvGrpSpPr>
            <p:grpSpPr>
              <a:xfrm>
                <a:off x="8677114" y="5790543"/>
                <a:ext cx="4240923" cy="474984"/>
                <a:chOff x="5744424" y="3032781"/>
                <a:chExt cx="2739794" cy="405299"/>
              </a:xfrm>
              <a:grpFill/>
            </p:grpSpPr>
            <p:sp>
              <p:nvSpPr>
                <p:cNvPr id="30" name="Rounded Rectangle 38">
                  <a:extLst>
                    <a:ext uri="{FF2B5EF4-FFF2-40B4-BE49-F238E27FC236}">
                      <a16:creationId xmlns:a16="http://schemas.microsoft.com/office/drawing/2014/main" id="{4B266F3D-5D8A-435F-A320-F49C888E1DBF}"/>
                    </a:ext>
                  </a:extLst>
                </p:cNvPr>
                <p:cNvSpPr/>
                <p:nvPr/>
              </p:nvSpPr>
              <p:spPr>
                <a:xfrm>
                  <a:off x="6343521" y="3032986"/>
                  <a:ext cx="411398" cy="393525"/>
                </a:xfrm>
                <a:prstGeom prst="roundRect">
                  <a:avLst/>
                </a:prstGeom>
                <a:solidFill>
                  <a:schemeClr val="accent6"/>
                </a:solidFill>
                <a:ln w="28575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 defTabSz="1219151">
                    <a:defRPr/>
                  </a:pPr>
                  <a:endParaRPr lang="en-US" sz="2133" kern="0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1" name="Rounded Rectangle 39">
                  <a:extLst>
                    <a:ext uri="{FF2B5EF4-FFF2-40B4-BE49-F238E27FC236}">
                      <a16:creationId xmlns:a16="http://schemas.microsoft.com/office/drawing/2014/main" id="{8DBB9A94-6FB2-4BE6-93F6-92CF5168855A}"/>
                    </a:ext>
                  </a:extLst>
                </p:cNvPr>
                <p:cNvSpPr/>
                <p:nvPr/>
              </p:nvSpPr>
              <p:spPr>
                <a:xfrm>
                  <a:off x="5744424" y="3032781"/>
                  <a:ext cx="411398" cy="393525"/>
                </a:xfrm>
                <a:prstGeom prst="roundRect">
                  <a:avLst/>
                </a:prstGeom>
                <a:solidFill>
                  <a:schemeClr val="accent6"/>
                </a:solidFill>
                <a:ln w="28575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 defTabSz="1219151">
                    <a:defRPr/>
                  </a:pPr>
                  <a:endParaRPr lang="en-US" sz="2133" kern="0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2" name="Rounded Rectangle 40">
                  <a:extLst>
                    <a:ext uri="{FF2B5EF4-FFF2-40B4-BE49-F238E27FC236}">
                      <a16:creationId xmlns:a16="http://schemas.microsoft.com/office/drawing/2014/main" id="{0BB8966C-7F85-431A-8B8C-0C81F661A6F5}"/>
                    </a:ext>
                  </a:extLst>
                </p:cNvPr>
                <p:cNvSpPr/>
                <p:nvPr/>
              </p:nvSpPr>
              <p:spPr>
                <a:xfrm>
                  <a:off x="8072820" y="3044555"/>
                  <a:ext cx="411398" cy="393525"/>
                </a:xfrm>
                <a:prstGeom prst="roundRect">
                  <a:avLst/>
                </a:prstGeom>
                <a:solidFill>
                  <a:schemeClr val="accent6"/>
                </a:solidFill>
                <a:ln w="28575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 defTabSz="1219151">
                    <a:defRPr/>
                  </a:pPr>
                  <a:endParaRPr lang="en-US" sz="2133" kern="0" dirty="0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4F08FF29-7373-412D-91CF-7306C1CD0A06}"/>
                </a:ext>
              </a:extLst>
            </p:cNvPr>
            <p:cNvGrpSpPr/>
            <p:nvPr/>
          </p:nvGrpSpPr>
          <p:grpSpPr>
            <a:xfrm>
              <a:off x="10705326" y="5218349"/>
              <a:ext cx="1076960" cy="216794"/>
              <a:chOff x="6909969" y="3397407"/>
              <a:chExt cx="673100" cy="135496"/>
            </a:xfrm>
            <a:solidFill>
              <a:schemeClr val="accent1">
                <a:lumMod val="40000"/>
                <a:lumOff val="60000"/>
              </a:schemeClr>
            </a:solidFill>
          </p:grpSpPr>
          <p:sp>
            <p:nvSpPr>
              <p:cNvPr id="26" name="Oval 25">
                <a:extLst>
                  <a:ext uri="{FF2B5EF4-FFF2-40B4-BE49-F238E27FC236}">
                    <a16:creationId xmlns:a16="http://schemas.microsoft.com/office/drawing/2014/main" id="{CAB87A67-FE56-42DB-BA98-C067481D5FCE}"/>
                  </a:ext>
                </a:extLst>
              </p:cNvPr>
              <p:cNvSpPr/>
              <p:nvPr/>
            </p:nvSpPr>
            <p:spPr>
              <a:xfrm>
                <a:off x="6909969" y="3397407"/>
                <a:ext cx="126692" cy="135496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12700">
                <a:solidFill>
                  <a:schemeClr val="accent6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840" dirty="0"/>
              </a:p>
            </p:txBody>
          </p:sp>
          <p:sp>
            <p:nvSpPr>
              <p:cNvPr id="27" name="Oval 26">
                <a:extLst>
                  <a:ext uri="{FF2B5EF4-FFF2-40B4-BE49-F238E27FC236}">
                    <a16:creationId xmlns:a16="http://schemas.microsoft.com/office/drawing/2014/main" id="{96A6F895-0B3C-4A2F-8F73-761F04C5DE4F}"/>
                  </a:ext>
                </a:extLst>
              </p:cNvPr>
              <p:cNvSpPr/>
              <p:nvPr/>
            </p:nvSpPr>
            <p:spPr>
              <a:xfrm>
                <a:off x="7106973" y="3397407"/>
                <a:ext cx="126692" cy="135496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12700">
                <a:solidFill>
                  <a:schemeClr val="accent6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840" dirty="0"/>
              </a:p>
            </p:txBody>
          </p:sp>
          <p:sp>
            <p:nvSpPr>
              <p:cNvPr id="28" name="Oval 27">
                <a:extLst>
                  <a:ext uri="{FF2B5EF4-FFF2-40B4-BE49-F238E27FC236}">
                    <a16:creationId xmlns:a16="http://schemas.microsoft.com/office/drawing/2014/main" id="{42FA6F68-2142-43B2-A242-22819B4E874C}"/>
                  </a:ext>
                </a:extLst>
              </p:cNvPr>
              <p:cNvSpPr/>
              <p:nvPr/>
            </p:nvSpPr>
            <p:spPr>
              <a:xfrm>
                <a:off x="7281675" y="3397407"/>
                <a:ext cx="126692" cy="135496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12700">
                <a:solidFill>
                  <a:schemeClr val="accent6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840" dirty="0"/>
              </a:p>
            </p:txBody>
          </p:sp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id="{63507B3D-606E-411B-9191-E3DCE2DED96F}"/>
                  </a:ext>
                </a:extLst>
              </p:cNvPr>
              <p:cNvSpPr/>
              <p:nvPr/>
            </p:nvSpPr>
            <p:spPr>
              <a:xfrm>
                <a:off x="7456377" y="3397407"/>
                <a:ext cx="126692" cy="135496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12700">
                <a:solidFill>
                  <a:schemeClr val="accent6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840" dirty="0"/>
              </a:p>
            </p:txBody>
          </p:sp>
        </p:grpSp>
      </p:grpSp>
      <p:sp>
        <p:nvSpPr>
          <p:cNvPr id="44" name="Rectangle 43"/>
          <p:cNvSpPr/>
          <p:nvPr/>
        </p:nvSpPr>
        <p:spPr>
          <a:xfrm>
            <a:off x="269238" y="599394"/>
            <a:ext cx="492955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b="1" dirty="0">
                <a:solidFill>
                  <a:srgbClr val="191EE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Aurora Parallel Query</a:t>
            </a:r>
          </a:p>
        </p:txBody>
      </p:sp>
    </p:spTree>
    <p:extLst>
      <p:ext uri="{BB962C8B-B14F-4D97-AF65-F5344CB8AC3E}">
        <p14:creationId xmlns:p14="http://schemas.microsoft.com/office/powerpoint/2010/main" val="3869716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3E4BC9-D443-4B53-A167-84883D58AC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Aurora Multi-Master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7B4F62E-E455-46EE-8D6F-0985EE650F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723" y="1305707"/>
            <a:ext cx="10594554" cy="500057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43BCA3C-79A3-A522-23A2-526414970199}"/>
              </a:ext>
            </a:extLst>
          </p:cNvPr>
          <p:cNvSpPr txBox="1"/>
          <p:nvPr/>
        </p:nvSpPr>
        <p:spPr>
          <a:xfrm rot="16200000">
            <a:off x="10524405" y="4354744"/>
            <a:ext cx="240482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rgbClr val="FF0000"/>
                </a:solidFill>
              </a:rPr>
              <a:t>Source: </a:t>
            </a:r>
            <a:r>
              <a:rPr lang="en-US" sz="1050" dirty="0">
                <a:solidFill>
                  <a:srgbClr val="FF0000"/>
                </a:solidFill>
                <a:hlinkClick r:id="rId3"/>
              </a:rPr>
              <a:t>https://bit.ly/38eEapF</a:t>
            </a:r>
            <a:r>
              <a:rPr lang="en-US" sz="1050" dirty="0">
                <a:solidFill>
                  <a:srgbClr val="FF0000"/>
                </a:solidFill>
              </a:rPr>
              <a:t>, </a:t>
            </a:r>
            <a:r>
              <a:rPr lang="en-US" sz="1050" dirty="0"/>
              <a:t>AWS</a:t>
            </a:r>
            <a:r>
              <a:rPr lang="en-US" sz="1050" dirty="0">
                <a:solidFill>
                  <a:srgbClr val="FF0000"/>
                </a:solidFill>
              </a:rPr>
              <a:t> 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243364301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47E1C3-598F-4AF1-9E13-1504565278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Microsoft Azure: SQL DB HADR Architecture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2585D54-E760-4EAC-8AF0-F5CFE5449C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7809" y="3828154"/>
            <a:ext cx="5237879" cy="261494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8A3FCDD-6DDF-4561-BB5C-8F5C5517A6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7174" y="1459344"/>
            <a:ext cx="4457018" cy="4649605"/>
          </a:xfrm>
          <a:prstGeom prst="rect">
            <a:avLst/>
          </a:prstGeom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14458BE-F809-4AEF-B436-B53BB4EE91B9}"/>
              </a:ext>
            </a:extLst>
          </p:cNvPr>
          <p:cNvSpPr txBox="1">
            <a:spLocks/>
          </p:cNvSpPr>
          <p:nvPr/>
        </p:nvSpPr>
        <p:spPr>
          <a:xfrm>
            <a:off x="5883564" y="1246909"/>
            <a:ext cx="6188363" cy="249495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rgbClr val="7030A0"/>
                </a:solidFill>
              </a:rPr>
              <a:t>Single R/W primary</a:t>
            </a:r>
          </a:p>
          <a:p>
            <a:r>
              <a:rPr lang="en-US" sz="2400" dirty="0">
                <a:solidFill>
                  <a:srgbClr val="7030A0"/>
                </a:solidFill>
              </a:rPr>
              <a:t>Log shipping with 3 read-only secondaries</a:t>
            </a:r>
          </a:p>
          <a:p>
            <a:r>
              <a:rPr lang="en-US" sz="2400" dirty="0">
                <a:solidFill>
                  <a:srgbClr val="7030A0"/>
                </a:solidFill>
              </a:rPr>
              <a:t>Log, incremental/full DB backups</a:t>
            </a:r>
          </a:p>
          <a:p>
            <a:r>
              <a:rPr lang="en-US" sz="2400" dirty="0">
                <a:solidFill>
                  <a:srgbClr val="7030A0"/>
                </a:solidFill>
              </a:rPr>
              <a:t>Versioning for snapshot isolation done locally in temporary storage</a:t>
            </a:r>
          </a:p>
          <a:p>
            <a:r>
              <a:rPr lang="en-US" sz="2400" dirty="0">
                <a:solidFill>
                  <a:srgbClr val="7030A0"/>
                </a:solidFill>
              </a:rPr>
              <a:t>Resilient buffer pool extension (RBPX)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B6224D2-F8FE-6FEB-6CD9-9E496DE4C1C6}"/>
              </a:ext>
            </a:extLst>
          </p:cNvPr>
          <p:cNvSpPr txBox="1"/>
          <p:nvPr/>
        </p:nvSpPr>
        <p:spPr>
          <a:xfrm rot="16200000">
            <a:off x="-948147" y="4595024"/>
            <a:ext cx="262283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rgbClr val="FF0000"/>
                </a:solidFill>
              </a:rPr>
              <a:t>Source: </a:t>
            </a:r>
            <a:r>
              <a:rPr lang="en-US" sz="1050" dirty="0">
                <a:solidFill>
                  <a:srgbClr val="FF0000"/>
                </a:solidFill>
                <a:hlinkClick r:id="rId4"/>
              </a:rPr>
              <a:t>https://bit.ly/3LYvy50</a:t>
            </a:r>
            <a:r>
              <a:rPr lang="en-US" sz="1050" dirty="0">
                <a:solidFill>
                  <a:srgbClr val="FF0000"/>
                </a:solidFill>
              </a:rPr>
              <a:t>,</a:t>
            </a:r>
            <a:r>
              <a:rPr lang="en-US" sz="1050" dirty="0"/>
              <a:t> Microsoft</a:t>
            </a:r>
            <a:r>
              <a:rPr lang="en-US" sz="1050" dirty="0">
                <a:solidFill>
                  <a:srgbClr val="FF0000"/>
                </a:solidFill>
              </a:rPr>
              <a:t> 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172457472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47E1C3-598F-4AF1-9E13-1504565278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Microsoft Socrates </a:t>
            </a:r>
            <a:r>
              <a:rPr lang="en-US" sz="2800" dirty="0"/>
              <a:t>(aka SQL DB Hyperscale)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48008B4-C783-498A-B45E-FCC77231D6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3924" y="1415929"/>
            <a:ext cx="4675676" cy="463850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C1E5072-A6B1-40A4-AE13-480D19802D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5492" y="1415929"/>
            <a:ext cx="5002620" cy="4752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798296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CA5824-8731-451B-85C9-0574874D6F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POLARIS: Distributed SQL in Azure Synapse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CA2A03A-B6BA-4676-9972-4ED49D03DC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92325"/>
            <a:ext cx="6039970" cy="340419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E558EB6-2572-43C0-933A-D7EE3E1435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5333" y="1600702"/>
            <a:ext cx="5508978" cy="464595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EC473BD-96EE-42F5-85DE-A5FB17C3184A}"/>
              </a:ext>
            </a:extLst>
          </p:cNvPr>
          <p:cNvSpPr txBox="1"/>
          <p:nvPr/>
        </p:nvSpPr>
        <p:spPr>
          <a:xfrm>
            <a:off x="209888" y="5826437"/>
            <a:ext cx="6126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Converging warehouses and data lakes in Azure Synapse</a:t>
            </a:r>
          </a:p>
        </p:txBody>
      </p:sp>
    </p:spTree>
    <p:extLst>
      <p:ext uri="{BB962C8B-B14F-4D97-AF65-F5344CB8AC3E}">
        <p14:creationId xmlns:p14="http://schemas.microsoft.com/office/powerpoint/2010/main" val="7877728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2">
            <a:extLst>
              <a:ext uri="{FF2B5EF4-FFF2-40B4-BE49-F238E27FC236}">
                <a16:creationId xmlns:a16="http://schemas.microsoft.com/office/drawing/2014/main" id="{AEDC56E9-26B9-48B9-8DEC-0910B472351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69117" y="533401"/>
            <a:ext cx="9554348" cy="498475"/>
          </a:xfrm>
        </p:spPr>
        <p:txBody>
          <a:bodyPr/>
          <a:lstStyle/>
          <a:p>
            <a:pPr eaLnBrk="1" hangingPunct="1"/>
            <a:r>
              <a:rPr lang="en-US" altLang="en-US" sz="2800" dirty="0"/>
              <a:t>Google Spanner</a:t>
            </a:r>
          </a:p>
        </p:txBody>
      </p:sp>
      <p:sp>
        <p:nvSpPr>
          <p:cNvPr id="31748" name="Rectangle 3">
            <a:extLst>
              <a:ext uri="{FF2B5EF4-FFF2-40B4-BE49-F238E27FC236}">
                <a16:creationId xmlns:a16="http://schemas.microsoft.com/office/drawing/2014/main" id="{1D2C6AE8-ABCE-4D07-B1BC-9FB4B25FE04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69117" y="1143000"/>
            <a:ext cx="9026553" cy="1828800"/>
          </a:xfrm>
        </p:spPr>
        <p:txBody>
          <a:bodyPr/>
          <a:lstStyle/>
          <a:p>
            <a:pPr eaLnBrk="1" hangingPunct="1"/>
            <a:r>
              <a:rPr lang="en-US" altLang="en-US" dirty="0"/>
              <a:t>Globally distributed semi-relational system, SQL-based query </a:t>
            </a:r>
            <a:r>
              <a:rPr lang="en-US" altLang="en-US" dirty="0" err="1"/>
              <a:t>lang</a:t>
            </a:r>
            <a:endParaRPr lang="en-US" altLang="en-US" dirty="0"/>
          </a:p>
          <a:p>
            <a:r>
              <a:rPr lang="en-US" dirty="0"/>
              <a:t>Uses Colossus File System (successor to GFS)</a:t>
            </a:r>
            <a:endParaRPr lang="en-US" altLang="en-US" dirty="0"/>
          </a:p>
          <a:p>
            <a:pPr eaLnBrk="1" hangingPunct="1"/>
            <a:r>
              <a:rPr lang="en-US" altLang="en-US" dirty="0"/>
              <a:t>Transactional, relies on TrueTime and Paxos</a:t>
            </a:r>
          </a:p>
        </p:txBody>
      </p:sp>
      <p:pic>
        <p:nvPicPr>
          <p:cNvPr id="31749" name="Picture 4">
            <a:extLst>
              <a:ext uri="{FF2B5EF4-FFF2-40B4-BE49-F238E27FC236}">
                <a16:creationId xmlns:a16="http://schemas.microsoft.com/office/drawing/2014/main" id="{793964AD-0B59-45FD-BBFF-188723773F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3429000"/>
            <a:ext cx="4114800" cy="289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750" name="Picture 5">
            <a:extLst>
              <a:ext uri="{FF2B5EF4-FFF2-40B4-BE49-F238E27FC236}">
                <a16:creationId xmlns:a16="http://schemas.microsoft.com/office/drawing/2014/main" id="{907B21D6-0932-42A3-B5D0-31CCA184DE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2438401"/>
            <a:ext cx="4343400" cy="393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751" name="Picture 7" descr="164-1209191540402b">
            <a:extLst>
              <a:ext uri="{FF2B5EF4-FFF2-40B4-BE49-F238E27FC236}">
                <a16:creationId xmlns:a16="http://schemas.microsoft.com/office/drawing/2014/main" id="{A02BADB7-D475-450F-946C-3D2BFD3021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5865" y="374651"/>
            <a:ext cx="1752600" cy="131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Rectangle 2">
            <a:extLst>
              <a:ext uri="{FF2B5EF4-FFF2-40B4-BE49-F238E27FC236}">
                <a16:creationId xmlns:a16="http://schemas.microsoft.com/office/drawing/2014/main" id="{A392C9F5-2E2A-4CAA-9181-2AD08B86C9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02863" y="457201"/>
            <a:ext cx="9859268" cy="498475"/>
          </a:xfrm>
        </p:spPr>
        <p:txBody>
          <a:bodyPr/>
          <a:lstStyle/>
          <a:p>
            <a:pPr eaLnBrk="1" hangingPunct="1"/>
            <a:r>
              <a:rPr lang="en-US" altLang="en-US" sz="2800" dirty="0"/>
              <a:t>Google F1</a:t>
            </a:r>
          </a:p>
        </p:txBody>
      </p:sp>
      <p:sp>
        <p:nvSpPr>
          <p:cNvPr id="32772" name="Rectangle 3">
            <a:extLst>
              <a:ext uri="{FF2B5EF4-FFF2-40B4-BE49-F238E27FC236}">
                <a16:creationId xmlns:a16="http://schemas.microsoft.com/office/drawing/2014/main" id="{61812FD4-9281-43EB-BF92-D9603F22612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01274" y="1057013"/>
            <a:ext cx="11251034" cy="5343787"/>
          </a:xfrm>
        </p:spPr>
        <p:txBody>
          <a:bodyPr>
            <a:normAutofit fontScale="92500"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n-US" sz="2300" dirty="0"/>
              <a:t>Developed for use with AdWords platform replacing MySQL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300" dirty="0"/>
              <a:t>Relies on Google Spanner; mostly stateless F1 servers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300" dirty="0"/>
              <a:t>Distributed SQL queries for OLAP-style queries, using snapshot transactions and 2PC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300" dirty="0"/>
              <a:t>Optimistic concurrency control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300" dirty="0"/>
              <a:t>Transaction consistent secondary indexes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300" dirty="0"/>
              <a:t>Protocol Buffer as column data type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300" dirty="0"/>
              <a:t>Clustered hierarchical tables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300" dirty="0"/>
              <a:t>Increased read, write and commit latencies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300" dirty="0"/>
              <a:t>5 copy replication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300" dirty="0"/>
              <a:t>Row or sub-row level locking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300" dirty="0"/>
              <a:t>Many issues found with inefficiencies of MySQL ORM layer – replaced with F1 ORM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300" dirty="0"/>
              <a:t>Multiple client consumers of a single query’s results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305093-BA71-4046-902E-8DB1A1F12E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03526"/>
            <a:ext cx="11110912" cy="549275"/>
          </a:xfrm>
        </p:spPr>
        <p:txBody>
          <a:bodyPr/>
          <a:lstStyle/>
          <a:p>
            <a:r>
              <a:rPr lang="en-US" dirty="0"/>
              <a:t>CockroachDB (CRDB)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05D09D-C797-41A9-8A0E-C61340A85B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60619"/>
            <a:ext cx="11110912" cy="5314072"/>
          </a:xfrm>
        </p:spPr>
        <p:txBody>
          <a:bodyPr>
            <a:normAutofit fontScale="92500"/>
          </a:bodyPr>
          <a:lstStyle/>
          <a:p>
            <a:r>
              <a:rPr lang="en-US" dirty="0"/>
              <a:t>Supports public and private cloud nodes in a single CRDB cluster</a:t>
            </a:r>
          </a:p>
          <a:p>
            <a:r>
              <a:rPr lang="en-US" dirty="0"/>
              <a:t>Uses </a:t>
            </a:r>
            <a:r>
              <a:rPr lang="en-US" b="1" dirty="0"/>
              <a:t>standard clock synchronization protocol like NTP</a:t>
            </a:r>
          </a:p>
          <a:p>
            <a:r>
              <a:rPr lang="en-US" dirty="0"/>
              <a:t>Geo-distributed (range) partitioning and replica placement</a:t>
            </a:r>
          </a:p>
          <a:p>
            <a:r>
              <a:rPr lang="en-US" dirty="0"/>
              <a:t>At least 3 replicas of every partition</a:t>
            </a:r>
          </a:p>
          <a:p>
            <a:r>
              <a:rPr lang="en-US" dirty="0"/>
              <a:t>Distributed SQL optimization and execution</a:t>
            </a:r>
          </a:p>
          <a:p>
            <a:r>
              <a:rPr lang="en-US" b="1" dirty="0"/>
              <a:t>Shared nothing </a:t>
            </a:r>
            <a:r>
              <a:rPr lang="en-US" dirty="0"/>
              <a:t>architecture</a:t>
            </a:r>
          </a:p>
          <a:p>
            <a:r>
              <a:rPr lang="en-US" dirty="0"/>
              <a:t>Serializability only – no snapshot isolation! For read-only “follower read” option exists.</a:t>
            </a:r>
          </a:p>
          <a:p>
            <a:r>
              <a:rPr lang="en-US" b="1" dirty="0"/>
              <a:t>PostgreSQL</a:t>
            </a:r>
            <a:r>
              <a:rPr lang="en-US" dirty="0"/>
              <a:t> </a:t>
            </a:r>
          </a:p>
          <a:p>
            <a:r>
              <a:rPr lang="en-US" dirty="0"/>
              <a:t>Store and index Spatial data types with familiar, </a:t>
            </a:r>
            <a:r>
              <a:rPr lang="en-US" dirty="0" err="1"/>
              <a:t>PostGIS</a:t>
            </a:r>
            <a:r>
              <a:rPr lang="en-US" dirty="0"/>
              <a:t>-compatible SQL syntax</a:t>
            </a:r>
          </a:p>
          <a:p>
            <a:r>
              <a:rPr lang="en-US" dirty="0"/>
              <a:t>Uses </a:t>
            </a:r>
            <a:r>
              <a:rPr lang="en-US" b="1" dirty="0"/>
              <a:t>Raft</a:t>
            </a:r>
            <a:r>
              <a:rPr lang="en-US" dirty="0"/>
              <a:t> consensus protocol</a:t>
            </a:r>
          </a:p>
          <a:p>
            <a:pPr algn="l"/>
            <a:r>
              <a:rPr lang="en-US" b="0" i="0" dirty="0">
                <a:effectLst/>
                <a:latin typeface="AvenirLTStd-Roman"/>
              </a:rPr>
              <a:t>New in v20.2</a:t>
            </a:r>
            <a:r>
              <a:rPr lang="en-US" b="0" i="0" dirty="0">
                <a:effectLst/>
                <a:latin typeface="Graphik-Regular"/>
              </a:rPr>
              <a:t>: By default, </a:t>
            </a:r>
            <a:r>
              <a:rPr lang="en-US" b="0" i="0" u="none" strike="noStrike" dirty="0">
                <a:effectLst/>
                <a:latin typeface="Graphik-Regular"/>
              </a:rPr>
              <a:t>CRDB uses </a:t>
            </a:r>
            <a:r>
              <a:rPr lang="en-US" b="1" i="0" u="none" strike="noStrike" dirty="0">
                <a:effectLst/>
                <a:latin typeface="Graphik-Regular"/>
              </a:rPr>
              <a:t>Pebble</a:t>
            </a:r>
            <a:r>
              <a:rPr lang="en-US" b="0" i="0" u="none" strike="noStrike" dirty="0">
                <a:effectLst/>
                <a:latin typeface="Graphik-Regular"/>
              </a:rPr>
              <a:t> storage engine</a:t>
            </a:r>
            <a:r>
              <a:rPr lang="en-US" b="0" i="0" dirty="0">
                <a:effectLst/>
                <a:latin typeface="Graphik-Regular"/>
              </a:rPr>
              <a:t>, with </a:t>
            </a:r>
            <a:r>
              <a:rPr lang="en-US" b="1" i="0" dirty="0" err="1">
                <a:effectLst/>
                <a:latin typeface="Graphik-Regular"/>
              </a:rPr>
              <a:t>RocksDB</a:t>
            </a:r>
            <a:r>
              <a:rPr lang="en-US" b="0" i="0" dirty="0">
                <a:effectLst/>
                <a:latin typeface="Graphik-Regular"/>
              </a:rPr>
              <a:t> as an option. Pebble is intended to be bidirectionally compatible with </a:t>
            </a:r>
            <a:r>
              <a:rPr lang="en-US" b="0" i="0" dirty="0" err="1">
                <a:effectLst/>
                <a:latin typeface="Graphik-Regular"/>
              </a:rPr>
              <a:t>RocksDB</a:t>
            </a:r>
            <a:r>
              <a:rPr lang="en-US" b="0" i="0" dirty="0">
                <a:effectLst/>
                <a:latin typeface="Graphik-Regular"/>
              </a:rPr>
              <a:t> on-disk format, but differs in that it:</a:t>
            </a:r>
          </a:p>
          <a:p>
            <a:pPr lvl="1"/>
            <a:r>
              <a:rPr lang="en-US" b="0" i="0" dirty="0">
                <a:solidFill>
                  <a:srgbClr val="152849"/>
                </a:solidFill>
                <a:effectLst/>
                <a:latin typeface="Graphik-Regular"/>
              </a:rPr>
              <a:t>Is written in Go and implements a subset of </a:t>
            </a:r>
            <a:r>
              <a:rPr lang="en-US" b="0" i="0" dirty="0" err="1">
                <a:solidFill>
                  <a:srgbClr val="152849"/>
                </a:solidFill>
                <a:effectLst/>
                <a:latin typeface="Graphik-Regular"/>
              </a:rPr>
              <a:t>RocksDB's</a:t>
            </a:r>
            <a:r>
              <a:rPr lang="en-US" b="0" i="0" dirty="0">
                <a:solidFill>
                  <a:srgbClr val="152849"/>
                </a:solidFill>
                <a:effectLst/>
                <a:latin typeface="Graphik-Regular"/>
              </a:rPr>
              <a:t> large feature set</a:t>
            </a:r>
          </a:p>
          <a:p>
            <a:pPr lvl="1"/>
            <a:r>
              <a:rPr lang="en-US" b="0" i="0" dirty="0">
                <a:solidFill>
                  <a:srgbClr val="152849"/>
                </a:solidFill>
                <a:effectLst/>
                <a:latin typeface="Graphik-Regular"/>
              </a:rPr>
              <a:t>Contains optimizations that benefit CockroachDB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294817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8EC2C0-0C0F-4EC4-BA6F-819EA8C06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Snowflake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F71DE1A-C3BE-4D23-B506-A4400DE4EC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0686" y="1235074"/>
            <a:ext cx="5711314" cy="341138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EEF5FD9-37D4-45BD-8EB0-71499BBD2732}"/>
              </a:ext>
            </a:extLst>
          </p:cNvPr>
          <p:cNvSpPr txBox="1"/>
          <p:nvPr/>
        </p:nvSpPr>
        <p:spPr>
          <a:xfrm>
            <a:off x="457200" y="6092767"/>
            <a:ext cx="26345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Source: </a:t>
            </a:r>
            <a:r>
              <a:rPr lang="en-US" sz="1400" dirty="0">
                <a:hlinkClick r:id="rId3"/>
              </a:rPr>
              <a:t>https://bit.ly/3eNUXQd</a:t>
            </a:r>
            <a:r>
              <a:rPr lang="en-US" sz="1400" dirty="0"/>
              <a:t> 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6F38C37C-2489-4582-A636-1C08497E7907}"/>
              </a:ext>
            </a:extLst>
          </p:cNvPr>
          <p:cNvSpPr txBox="1">
            <a:spLocks noChangeArrowheads="1"/>
          </p:cNvSpPr>
          <p:nvPr/>
        </p:nvSpPr>
        <p:spPr>
          <a:xfrm>
            <a:off x="401274" y="1160617"/>
            <a:ext cx="6079412" cy="4585555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z="2300" dirty="0"/>
              <a:t>Cloud-based warehouse system</a:t>
            </a:r>
          </a:p>
          <a:p>
            <a:r>
              <a:rPr lang="en-US" altLang="en-US" sz="2300" dirty="0"/>
              <a:t>Compute and storage elasticity</a:t>
            </a:r>
          </a:p>
          <a:p>
            <a:r>
              <a:rPr lang="en-US" altLang="en-US" sz="2300" dirty="0"/>
              <a:t>Multi-tenancy</a:t>
            </a:r>
          </a:p>
          <a:p>
            <a:r>
              <a:rPr lang="en-US" altLang="en-US" sz="2300" dirty="0"/>
              <a:t>Custom-designed storage for management and exchange of ephemeral data as well as for caching persistent data for write-through</a:t>
            </a:r>
          </a:p>
          <a:p>
            <a:r>
              <a:rPr lang="en-US" altLang="en-US" sz="2300" dirty="0"/>
              <a:t>Virtual Waterhouse (VW) = set of EC2 instances</a:t>
            </a:r>
          </a:p>
          <a:p>
            <a:r>
              <a:rPr lang="en-US" altLang="en-US" sz="2300" dirty="0"/>
              <a:t>Elasticity on </a:t>
            </a:r>
            <a:r>
              <a:rPr lang="en-US" altLang="en-US" sz="2300"/>
              <a:t>fine-grained timescales via pre-warmed VWs</a:t>
            </a:r>
            <a:endParaRPr lang="en-US" altLang="en-US" sz="2300" dirty="0"/>
          </a:p>
          <a:p>
            <a:r>
              <a:rPr lang="en-US" altLang="en-US" sz="2300" dirty="0"/>
              <a:t>Anonymized 70 million queries available at </a:t>
            </a:r>
            <a:r>
              <a:rPr lang="en-US" sz="1800" b="0" i="0" u="none" strike="noStrike" baseline="0" dirty="0">
                <a:solidFill>
                  <a:srgbClr val="0000FF"/>
                </a:solidFill>
                <a:latin typeface="t1xtt"/>
              </a:rPr>
              <a:t>https://github.com/resource-disaggregation/snowset</a:t>
            </a:r>
          </a:p>
          <a:p>
            <a:endParaRPr lang="en-US" altLang="en-US" sz="2300" dirty="0"/>
          </a:p>
        </p:txBody>
      </p:sp>
    </p:spTree>
    <p:extLst>
      <p:ext uri="{BB962C8B-B14F-4D97-AF65-F5344CB8AC3E}">
        <p14:creationId xmlns:p14="http://schemas.microsoft.com/office/powerpoint/2010/main" val="372973831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738A9B-218C-4FE2-8B27-9268E18CA2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FoundationDB</a:t>
            </a:r>
            <a:r>
              <a:rPr lang="en-US" dirty="0"/>
              <a:t> </a:t>
            </a:r>
          </a:p>
        </p:txBody>
      </p:sp>
      <p:pic>
        <p:nvPicPr>
          <p:cNvPr id="4" name="Picture 3" descr="Diagram&#10;&#10;Description automatically generated">
            <a:extLst>
              <a:ext uri="{FF2B5EF4-FFF2-40B4-BE49-F238E27FC236}">
                <a16:creationId xmlns:a16="http://schemas.microsoft.com/office/drawing/2014/main" id="{F2187550-8801-462A-94D5-D14EEAFA05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3171" y="453055"/>
            <a:ext cx="4618298" cy="6004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356005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32D560-0A4A-4B73-8D71-AAD6FA3204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Alibaba Cloud Database Systems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AAE9657-84CB-4010-96FC-5A6636C7AA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253393"/>
            <a:ext cx="10852727" cy="4963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283943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741A17-1018-4B31-BEF9-B7DDA7CAA4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Alibaba POLARDB Architecture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DE5CC5B-8EFA-448A-B9FD-31CFF9A66F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238" y="1492388"/>
            <a:ext cx="4412684" cy="4499548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D802A1F-F7AC-43C3-9CD7-85D65CE0B9EB}"/>
              </a:ext>
            </a:extLst>
          </p:cNvPr>
          <p:cNvSpPr txBox="1">
            <a:spLocks/>
          </p:cNvSpPr>
          <p:nvPr/>
        </p:nvSpPr>
        <p:spPr>
          <a:xfrm>
            <a:off x="4990641" y="1492388"/>
            <a:ext cx="6932121" cy="449954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Cloud-native LSM-based row store OLTP system</a:t>
            </a:r>
          </a:p>
          <a:p>
            <a:r>
              <a:rPr lang="en-US" dirty="0"/>
              <a:t>Compatible with MySQL &amp; PostgreSQL</a:t>
            </a:r>
          </a:p>
          <a:p>
            <a:r>
              <a:rPr lang="en-US" dirty="0"/>
              <a:t>RDMA interconnect</a:t>
            </a:r>
          </a:p>
          <a:p>
            <a:r>
              <a:rPr lang="en-US" dirty="0"/>
              <a:t>1 writer &amp; multiple reader nodes</a:t>
            </a:r>
          </a:p>
          <a:p>
            <a:r>
              <a:rPr lang="en-US" dirty="0"/>
              <a:t>3 copies of data via Parallel-Raft protocol</a:t>
            </a:r>
          </a:p>
          <a:p>
            <a:r>
              <a:rPr lang="en-US" dirty="0"/>
              <a:t>Built on </a:t>
            </a:r>
            <a:r>
              <a:rPr lang="en-US" dirty="0" err="1"/>
              <a:t>PolarFS</a:t>
            </a:r>
            <a:endParaRPr lang="en-US" dirty="0"/>
          </a:p>
          <a:p>
            <a:r>
              <a:rPr lang="en-US" dirty="0"/>
              <a:t>Pushes down table scans to storage and uses computational storage drives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868D872-C82A-4BFB-A98F-F443AEA429C7}"/>
              </a:ext>
            </a:extLst>
          </p:cNvPr>
          <p:cNvSpPr txBox="1"/>
          <p:nvPr/>
        </p:nvSpPr>
        <p:spPr>
          <a:xfrm>
            <a:off x="4990641" y="6061990"/>
            <a:ext cx="67192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Source: </a:t>
            </a:r>
            <a:r>
              <a:rPr lang="en-US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hlinkClick r:id="rId3"/>
              </a:rPr>
              <a:t>https://bit.ly/3sZAkZE</a:t>
            </a:r>
            <a:r>
              <a:rPr lang="en-US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endParaRPr lang="en-US" sz="1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80528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741A17-1018-4B31-BEF9-B7DDA7CAA4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Alibaba POLARDB Architecture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D802A1F-F7AC-43C3-9CD7-85D65CE0B9EB}"/>
              </a:ext>
            </a:extLst>
          </p:cNvPr>
          <p:cNvSpPr txBox="1">
            <a:spLocks/>
          </p:cNvSpPr>
          <p:nvPr/>
        </p:nvSpPr>
        <p:spPr>
          <a:xfrm>
            <a:off x="5750804" y="1492388"/>
            <a:ext cx="6171957" cy="449954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FPGA-based host-managed computational storage drive design</a:t>
            </a:r>
          </a:p>
          <a:p>
            <a:r>
              <a:rPr lang="en-US" dirty="0"/>
              <a:t>Single FPGA for flash memory control and table scans</a:t>
            </a:r>
          </a:p>
          <a:p>
            <a:r>
              <a:rPr lang="en-US" dirty="0"/>
              <a:t>Host manages address mapping, request scheduling and garbage collection</a:t>
            </a:r>
          </a:p>
          <a:p>
            <a:r>
              <a:rPr lang="en-US" dirty="0"/>
              <a:t>PolarFS changed to do table scans</a:t>
            </a:r>
          </a:p>
          <a:p>
            <a:r>
              <a:rPr lang="en-US" dirty="0"/>
              <a:t>Employs parallelism for scans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B6760ED-16BC-467B-8089-B4F0886754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238" y="1194103"/>
            <a:ext cx="4819880" cy="5096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84288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741A17-1018-4B31-BEF9-B7DDA7CAA4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Alibaba POLARDB Architecture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D802A1F-F7AC-43C3-9CD7-85D65CE0B9EB}"/>
              </a:ext>
            </a:extLst>
          </p:cNvPr>
          <p:cNvSpPr txBox="1">
            <a:spLocks/>
          </p:cNvSpPr>
          <p:nvPr/>
        </p:nvSpPr>
        <p:spPr>
          <a:xfrm>
            <a:off x="5750804" y="1492388"/>
            <a:ext cx="6171957" cy="449954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3022E4B-7617-4B05-8FE9-665C05C69F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131" y="1399141"/>
            <a:ext cx="4222338" cy="4963099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70B7B96A-E4D0-42C7-AE2A-C4FB5F3F7E4D}"/>
              </a:ext>
            </a:extLst>
          </p:cNvPr>
          <p:cNvSpPr txBox="1">
            <a:spLocks/>
          </p:cNvSpPr>
          <p:nvPr/>
        </p:nvSpPr>
        <p:spPr>
          <a:xfrm>
            <a:off x="5613955" y="1644788"/>
            <a:ext cx="6171957" cy="449954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/>
              <a:t>PolarFS</a:t>
            </a:r>
            <a:r>
              <a:rPr lang="en-US" dirty="0"/>
              <a:t> changed to do table scans</a:t>
            </a:r>
          </a:p>
          <a:p>
            <a:r>
              <a:rPr lang="en-US" dirty="0"/>
              <a:t>Employs parallelism for scans</a:t>
            </a:r>
          </a:p>
        </p:txBody>
      </p:sp>
    </p:spTree>
    <p:extLst>
      <p:ext uri="{BB962C8B-B14F-4D97-AF65-F5344CB8AC3E}">
        <p14:creationId xmlns:p14="http://schemas.microsoft.com/office/powerpoint/2010/main" val="319555008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E48358-3468-49C0-AD03-F9A53F080C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POLARDB-X Architecture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7972AC5-279E-47CB-BB50-17467A0671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074" y="1324853"/>
            <a:ext cx="6725217" cy="5052856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A3FA67F-5B40-46F3-ABBE-488DE16A72B9}"/>
              </a:ext>
            </a:extLst>
          </p:cNvPr>
          <p:cNvSpPr txBox="1">
            <a:spLocks/>
          </p:cNvSpPr>
          <p:nvPr/>
        </p:nvSpPr>
        <p:spPr>
          <a:xfrm>
            <a:off x="7241309" y="1492388"/>
            <a:ext cx="4681452" cy="264550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Distributed shared-nothing OLTP DBMS to overcome RDMA-limited scaling</a:t>
            </a:r>
          </a:p>
          <a:p>
            <a:r>
              <a:rPr lang="en-US" sz="2400" dirty="0"/>
              <a:t>Combines </a:t>
            </a:r>
            <a:r>
              <a:rPr lang="en-US" sz="2400" dirty="0">
                <a:solidFill>
                  <a:srgbClr val="FF0000"/>
                </a:solidFill>
              </a:rPr>
              <a:t>shared-storage</a:t>
            </a:r>
            <a:r>
              <a:rPr lang="en-US" sz="2400" dirty="0"/>
              <a:t> and </a:t>
            </a:r>
            <a:r>
              <a:rPr lang="en-US" sz="2400" dirty="0">
                <a:solidFill>
                  <a:srgbClr val="FF0000"/>
                </a:solidFill>
              </a:rPr>
              <a:t>shared-nothing</a:t>
            </a:r>
            <a:r>
              <a:rPr lang="en-US" sz="2400" dirty="0"/>
              <a:t> concepts</a:t>
            </a:r>
          </a:p>
        </p:txBody>
      </p:sp>
    </p:spTree>
    <p:extLst>
      <p:ext uri="{BB962C8B-B14F-4D97-AF65-F5344CB8AC3E}">
        <p14:creationId xmlns:p14="http://schemas.microsoft.com/office/powerpoint/2010/main" val="188437092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0BC5F5-3028-4656-BA42-D60997E919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IoT-Cloud Architecture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F0DB6A0-7B07-497C-ABDE-C59EB83793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801504"/>
            <a:ext cx="5901130" cy="368211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CCEF8AB-6118-48D9-A332-0E3DFD05709C}"/>
              </a:ext>
            </a:extLst>
          </p:cNvPr>
          <p:cNvSpPr txBox="1"/>
          <p:nvPr/>
        </p:nvSpPr>
        <p:spPr>
          <a:xfrm>
            <a:off x="7122993" y="5819002"/>
            <a:ext cx="42728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Source: P. </a:t>
            </a:r>
            <a:r>
              <a:rPr lang="en-US" sz="1600" dirty="0" err="1">
                <a:solidFill>
                  <a:srgbClr val="FF0000"/>
                </a:solidFill>
              </a:rPr>
              <a:t>Pierleoni</a:t>
            </a:r>
            <a:r>
              <a:rPr lang="en-US" sz="1600" dirty="0">
                <a:solidFill>
                  <a:srgbClr val="FF0000"/>
                </a:solidFill>
              </a:rPr>
              <a:t> et al. IEEE Access, 2019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9DCAD7B-5A79-413A-A4EB-0186EAB256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6227" y="1695055"/>
            <a:ext cx="6465773" cy="3467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871590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0BC5F5-3028-4656-BA42-D60997E919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IoT-Cloud Architecture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CCEF8AB-6118-48D9-A332-0E3DFD05709C}"/>
              </a:ext>
            </a:extLst>
          </p:cNvPr>
          <p:cNvSpPr txBox="1"/>
          <p:nvPr/>
        </p:nvSpPr>
        <p:spPr>
          <a:xfrm>
            <a:off x="7919113" y="6077379"/>
            <a:ext cx="42728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Source: P. </a:t>
            </a:r>
            <a:r>
              <a:rPr lang="en-US" sz="1600" dirty="0" err="1">
                <a:solidFill>
                  <a:srgbClr val="FF0000"/>
                </a:solidFill>
              </a:rPr>
              <a:t>Pierleoni</a:t>
            </a:r>
            <a:r>
              <a:rPr lang="en-US" sz="1600" dirty="0">
                <a:solidFill>
                  <a:srgbClr val="FF0000"/>
                </a:solidFill>
              </a:rPr>
              <a:t> et al. IEEE Access, 2019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A22C224-B50B-4A5F-A4B1-C3387337E3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60619"/>
            <a:ext cx="6249824" cy="373465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4CB6AB9-2C84-496C-B804-B7A833AEDA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9824" y="3520187"/>
            <a:ext cx="5942176" cy="2177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28247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6D5064-AE99-7DC9-27F0-D3055F6FD9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11344"/>
            <a:ext cx="11110912" cy="708498"/>
          </a:xfrm>
        </p:spPr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B6BA53-A83C-8A72-B29A-C2B69219B9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595887"/>
            <a:ext cx="9316528" cy="4581076"/>
          </a:xfrm>
        </p:spPr>
        <p:txBody>
          <a:bodyPr/>
          <a:lstStyle/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US" dirty="0"/>
              <a:t>Shared Disks (SD) DBMSs in the on-prem clustered environment have been hugely successful commercially – Oracle and IBM mainframe DB2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US" dirty="0"/>
              <a:t>Cloud environment brings new DBMS requirements to the forefront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US" dirty="0"/>
              <a:t>To support multi-master functionality in cloud DBMSs, techniques can be adopted and adapted from what was done in the SD DBMSs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US" dirty="0"/>
              <a:t>Request to researchers and practitioners to study the papers on SD DBMSs</a:t>
            </a:r>
          </a:p>
        </p:txBody>
      </p:sp>
      <p:pic>
        <p:nvPicPr>
          <p:cNvPr id="5" name="Picture 4" descr="Qr code&#10;&#10;Description automatically generated">
            <a:extLst>
              <a:ext uri="{FF2B5EF4-FFF2-40B4-BE49-F238E27FC236}">
                <a16:creationId xmlns:a16="http://schemas.microsoft.com/office/drawing/2014/main" id="{C0562B4F-2AE9-0F21-98C4-1D950997C3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0773" y="1159878"/>
            <a:ext cx="1561381" cy="1561381"/>
          </a:xfrm>
          <a:prstGeom prst="rect">
            <a:avLst/>
          </a:prstGeom>
        </p:spPr>
      </p:pic>
      <p:pic>
        <p:nvPicPr>
          <p:cNvPr id="6" name="Picture 5" descr="Qr code&#10;&#10;Description automatically generated">
            <a:extLst>
              <a:ext uri="{FF2B5EF4-FFF2-40B4-BE49-F238E27FC236}">
                <a16:creationId xmlns:a16="http://schemas.microsoft.com/office/drawing/2014/main" id="{1F03863F-3754-279E-7B89-FE8780729C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30773" y="4615581"/>
            <a:ext cx="1561382" cy="156138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7E2E331-04FA-6DE0-3D6A-AE8C44496C20}"/>
              </a:ext>
            </a:extLst>
          </p:cNvPr>
          <p:cNvSpPr txBox="1"/>
          <p:nvPr/>
        </p:nvSpPr>
        <p:spPr>
          <a:xfrm>
            <a:off x="2674252" y="5092836"/>
            <a:ext cx="42728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Slides: </a:t>
            </a:r>
            <a:r>
              <a:rPr lang="en-US" sz="1600" dirty="0">
                <a:solidFill>
                  <a:srgbClr val="00B05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https://bit.ly/KLsmPP</a:t>
            </a:r>
            <a:r>
              <a:rPr lang="en-US" sz="1600" dirty="0">
                <a:solidFill>
                  <a:srgbClr val="00B050"/>
                </a:solidFill>
              </a:rPr>
              <a:t> </a:t>
            </a:r>
            <a:br>
              <a:rPr lang="en-US" sz="1600" dirty="0">
                <a:solidFill>
                  <a:srgbClr val="FF0000"/>
                </a:solidFill>
              </a:rPr>
            </a:br>
            <a:r>
              <a:rPr lang="en-US" sz="1600" dirty="0">
                <a:solidFill>
                  <a:srgbClr val="FF0000"/>
                </a:solidFill>
              </a:rPr>
              <a:t>Video:  </a:t>
            </a:r>
            <a:r>
              <a:rPr lang="en-US" sz="1600" dirty="0">
                <a:solidFill>
                  <a:srgbClr val="00B050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https://bit.ly/SMDBvi</a:t>
            </a:r>
            <a:r>
              <a:rPr lang="en-US" sz="1600" dirty="0">
                <a:solidFill>
                  <a:srgbClr val="00B05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53783149"/>
      </p:ext>
    </p:extLst>
  </p:cSld>
  <p:clrMapOvr>
    <a:masterClrMapping/>
  </p:clrMapOvr>
</p:sld>
</file>

<file path=ppt/theme/theme1.xml><?xml version="1.0" encoding="utf-8"?>
<a:theme xmlns:a="http://schemas.openxmlformats.org/drawingml/2006/main" name="4_2003_IBM_TotalStorage_White">
  <a:themeElements>
    <a:clrScheme name="Custom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00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5_2003_IBM_TotalStorage_White">
  <a:themeElements>
    <a:clrScheme name="Custom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00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KnowledgeBridge</Template>
  <TotalTime>20916</TotalTime>
  <Words>3388</Words>
  <Application>Microsoft Office PowerPoint</Application>
  <PresentationFormat>Widescreen</PresentationFormat>
  <Paragraphs>421</Paragraphs>
  <Slides>66</Slides>
  <Notes>11</Notes>
  <HiddenSlides>36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66</vt:i4>
      </vt:variant>
    </vt:vector>
  </HeadingPairs>
  <TitlesOfParts>
    <vt:vector size="76" baseType="lpstr">
      <vt:lpstr>Amazon Ember</vt:lpstr>
      <vt:lpstr>Arial</vt:lpstr>
      <vt:lpstr>AvenirLTStd-Roman</vt:lpstr>
      <vt:lpstr>Calibri</vt:lpstr>
      <vt:lpstr>Graphik-Regular</vt:lpstr>
      <vt:lpstr>t1xtt</vt:lpstr>
      <vt:lpstr>Times</vt:lpstr>
      <vt:lpstr>Wingdings</vt:lpstr>
      <vt:lpstr>4_2003_IBM_TotalStorage_White</vt:lpstr>
      <vt:lpstr>5_2003_IBM_TotalStorage_White</vt:lpstr>
      <vt:lpstr>PowerPoint Presentation</vt:lpstr>
      <vt:lpstr>PowerPoint Presentation</vt:lpstr>
      <vt:lpstr>Acks + More Info</vt:lpstr>
      <vt:lpstr>Relational Database Management Systems (RDBMSs)</vt:lpstr>
      <vt:lpstr>Storage Hierarchy</vt:lpstr>
      <vt:lpstr>Storage Hierarchy</vt:lpstr>
      <vt:lpstr>Storage Hierarchy</vt:lpstr>
      <vt:lpstr>Cloud Deployment Models</vt:lpstr>
      <vt:lpstr>Cloud Deployment Models</vt:lpstr>
      <vt:lpstr>Cloud Service Models</vt:lpstr>
      <vt:lpstr>Cloud Service Models</vt:lpstr>
      <vt:lpstr>Cloud Data Center Architecture</vt:lpstr>
      <vt:lpstr>Cloud Fault Domain Zones Regions</vt:lpstr>
      <vt:lpstr>Different Workloads</vt:lpstr>
      <vt:lpstr>Online Transaction Processing (OLTP)</vt:lpstr>
      <vt:lpstr>Online Analytical Processing (OLAP)</vt:lpstr>
      <vt:lpstr>Data Warehouse Architecture</vt:lpstr>
      <vt:lpstr>Modern Data Architecture</vt:lpstr>
      <vt:lpstr>HTAP Benefits </vt:lpstr>
      <vt:lpstr>Tradeoffs in the New Age</vt:lpstr>
      <vt:lpstr>Modern Application Requirements</vt:lpstr>
      <vt:lpstr>Modern DBMSs: Design Challenges</vt:lpstr>
      <vt:lpstr>Traditional DBMS Architecture</vt:lpstr>
      <vt:lpstr>Traditional Parallel Database Architectures </vt:lpstr>
      <vt:lpstr>History &amp; Features of SD DBMSs</vt:lpstr>
      <vt:lpstr>Traditional Distributed Databases</vt:lpstr>
      <vt:lpstr>Traditional Database Replication</vt:lpstr>
      <vt:lpstr>Distributed SQL Databases Comparison </vt:lpstr>
      <vt:lpstr>Distributed NoSQL Databases Comparison </vt:lpstr>
      <vt:lpstr>Seattle 2018 DB Meeting (http://bit.ly/DBseat)</vt:lpstr>
      <vt:lpstr>What Users Want</vt:lpstr>
      <vt:lpstr>What Users Want</vt:lpstr>
      <vt:lpstr>Some Cloud DBMSs</vt:lpstr>
      <vt:lpstr>Traditional vs Cloud DB Architectures</vt:lpstr>
      <vt:lpstr>State Separation from Compute </vt:lpstr>
      <vt:lpstr>PowerPoint Presentation</vt:lpstr>
      <vt:lpstr>Amazon Aurora Design Philosophy</vt:lpstr>
      <vt:lpstr>PowerPoint Presentation</vt:lpstr>
      <vt:lpstr>Aurora Architecture</vt:lpstr>
      <vt:lpstr>PowerPoint Presentation</vt:lpstr>
      <vt:lpstr>Network I/O in MySQL vs Amazon Aurora</vt:lpstr>
      <vt:lpstr>PowerPoint Presentation</vt:lpstr>
      <vt:lpstr>Aurora Storage Node</vt:lpstr>
      <vt:lpstr>Availability &amp; Software Upgrades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Aurora Multi-Master</vt:lpstr>
      <vt:lpstr>Microsoft Azure: SQL DB HADR Architecture</vt:lpstr>
      <vt:lpstr>Microsoft Socrates (aka SQL DB Hyperscale)</vt:lpstr>
      <vt:lpstr>POLARIS: Distributed SQL in Azure Synapse</vt:lpstr>
      <vt:lpstr>Google Spanner</vt:lpstr>
      <vt:lpstr>Google F1</vt:lpstr>
      <vt:lpstr>CockroachDB (CRDB)</vt:lpstr>
      <vt:lpstr>Snowflake</vt:lpstr>
      <vt:lpstr>FoundationDB </vt:lpstr>
      <vt:lpstr>Alibaba Cloud Database Systems</vt:lpstr>
      <vt:lpstr>Alibaba POLARDB Architecture</vt:lpstr>
      <vt:lpstr>Alibaba POLARDB Architecture</vt:lpstr>
      <vt:lpstr>Alibaba POLARDB Architecture</vt:lpstr>
      <vt:lpstr>POLARDB-X Architecture</vt:lpstr>
      <vt:lpstr>IoT-Cloud Architecture</vt:lpstr>
      <vt:lpstr>IoT-Cloud Architecture</vt:lpstr>
      <vt:lpstr>Summary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IBM Academy of Technology   The KnowledgeBridge: New Era in Distributed Computing with Blockchains and Databases</dc:title>
  <dc:creator>Microsoft Office User</dc:creator>
  <cp:lastModifiedBy>C. Mohan</cp:lastModifiedBy>
  <cp:revision>407</cp:revision>
  <dcterms:created xsi:type="dcterms:W3CDTF">2017-11-16T16:22:58Z</dcterms:created>
  <dcterms:modified xsi:type="dcterms:W3CDTF">2022-05-11T02:02:00Z</dcterms:modified>
</cp:coreProperties>
</file>